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diagrams/data1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30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0.xml" ContentType="application/vnd.openxmlformats-officedocument.presentationml.slide+xml"/>
  <Override PartName="/ppt/slides/slide31.xml" ContentType="application/vnd.openxmlformats-officedocument.presentationml.slide+xml"/>
  <Override PartName="/ppt/slides/slide38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9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5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9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17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colors2.xml" ContentType="application/vnd.openxmlformats-officedocument.drawingml.diagramColors+xml"/>
  <Override PartName="/ppt/media/image18.jpg" ContentType="image/jpeg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theme/theme1.xml" ContentType="application/vnd.openxmlformats-officedocument.theme+xml"/>
  <Override PartName="/ppt/diagrams/drawing2.xml" ContentType="application/vnd.ms-office.drawingml.diagramDrawing+xml"/>
  <Override PartName="/ppt/diagrams/drawing1.xml" ContentType="application/vnd.ms-office.drawingml.diagramDrawing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2.xml" ContentType="application/vnd.openxmlformats-officedocument.theme+xml"/>
  <Override PartName="/ppt/media/image9.jpg" ContentType="image/jpeg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media/image76.jpg" ContentType="image/jpeg"/>
  <Override PartName="/ppt/media/image80.jpg" ContentType="image/jpeg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tags/tag8.xml" ContentType="application/vnd.openxmlformats-officedocument.presentationml.tags+xml"/>
  <Override PartName="/ppt/tags/tag1.xml" ContentType="application/vnd.openxmlformats-officedocument.presentationml.tags+xml"/>
  <Override PartName="/ppt/tags/tag5.xml" ContentType="application/vnd.openxmlformats-officedocument.presentationml.tags+xml"/>
  <Override PartName="/ppt/tags/tag3.xml" ContentType="application/vnd.openxmlformats-officedocument.presentationml.tags+xml"/>
  <Override PartName="/docProps/app.xml" ContentType="application/vnd.openxmlformats-officedocument.extended-properties+xml"/>
  <Override PartName="/ppt/tags/tag6.xml" ContentType="application/vnd.openxmlformats-officedocument.presentationml.tags+xml"/>
  <Override PartName="/ppt/tags/tag10.xml" ContentType="application/vnd.openxmlformats-officedocument.presentationml.tags+xml"/>
  <Override PartName="/ppt/tags/tag7.xml" ContentType="application/vnd.openxmlformats-officedocument.presentationml.tags+xml"/>
  <Override PartName="/ppt/tags/tag9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ppt/tags/tag4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9"/>
  </p:notesMasterIdLst>
  <p:handoutMasterIdLst>
    <p:handoutMasterId r:id="rId50"/>
  </p:handoutMasterIdLst>
  <p:sldIdLst>
    <p:sldId id="256" r:id="rId3"/>
    <p:sldId id="304" r:id="rId4"/>
    <p:sldId id="312" r:id="rId5"/>
    <p:sldId id="311" r:id="rId6"/>
    <p:sldId id="314" r:id="rId7"/>
    <p:sldId id="306" r:id="rId8"/>
    <p:sldId id="298" r:id="rId9"/>
    <p:sldId id="299" r:id="rId10"/>
    <p:sldId id="300" r:id="rId11"/>
    <p:sldId id="301" r:id="rId12"/>
    <p:sldId id="302" r:id="rId13"/>
    <p:sldId id="315" r:id="rId14"/>
    <p:sldId id="303" r:id="rId15"/>
    <p:sldId id="289" r:id="rId16"/>
    <p:sldId id="290" r:id="rId17"/>
    <p:sldId id="258" r:id="rId18"/>
    <p:sldId id="280" r:id="rId19"/>
    <p:sldId id="259" r:id="rId20"/>
    <p:sldId id="291" r:id="rId21"/>
    <p:sldId id="268" r:id="rId22"/>
    <p:sldId id="267" r:id="rId23"/>
    <p:sldId id="288" r:id="rId24"/>
    <p:sldId id="287" r:id="rId25"/>
    <p:sldId id="270" r:id="rId26"/>
    <p:sldId id="294" r:id="rId27"/>
    <p:sldId id="271" r:id="rId28"/>
    <p:sldId id="272" r:id="rId29"/>
    <p:sldId id="273" r:id="rId30"/>
    <p:sldId id="274" r:id="rId31"/>
    <p:sldId id="275" r:id="rId32"/>
    <p:sldId id="276" r:id="rId33"/>
    <p:sldId id="292" r:id="rId34"/>
    <p:sldId id="277" r:id="rId35"/>
    <p:sldId id="278" r:id="rId36"/>
    <p:sldId id="282" r:id="rId37"/>
    <p:sldId id="283" r:id="rId38"/>
    <p:sldId id="284" r:id="rId39"/>
    <p:sldId id="285" r:id="rId40"/>
    <p:sldId id="295" r:id="rId41"/>
    <p:sldId id="313" r:id="rId42"/>
    <p:sldId id="286" r:id="rId43"/>
    <p:sldId id="296" r:id="rId44"/>
    <p:sldId id="307" r:id="rId45"/>
    <p:sldId id="308" r:id="rId46"/>
    <p:sldId id="309" r:id="rId47"/>
    <p:sldId id="310" r:id="rId4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12AA"/>
    <a:srgbClr val="00A652"/>
    <a:srgbClr val="004D97"/>
    <a:srgbClr val="00347F"/>
    <a:srgbClr val="00226C"/>
    <a:srgbClr val="5594D9"/>
    <a:srgbClr val="133255"/>
    <a:srgbClr val="005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2" autoAdjust="0"/>
    <p:restoredTop sz="77068" autoAdjust="0"/>
  </p:normalViewPr>
  <p:slideViewPr>
    <p:cSldViewPr snapToGrid="0">
      <p:cViewPr varScale="1">
        <p:scale>
          <a:sx n="62" d="100"/>
          <a:sy n="62" d="100"/>
        </p:scale>
        <p:origin x="12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55" Type="http://schemas.openxmlformats.org/officeDocument/2006/relationships/customXml" Target="../customXml/item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customXml" Target="../customXml/item2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57" Type="http://schemas.openxmlformats.org/officeDocument/2006/relationships/customXml" Target="../customXml/item3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2D9034-235F-42B4-9D33-910EF1096280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A457550-0277-4CF7-B040-19FEFC445429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800" u="none">
              <a:latin typeface="verdana" panose="020B0604030504040204" pitchFamily="34" charset="0"/>
            </a:rPr>
            <a:t>Project PS&amp;E C-Rev</a:t>
          </a:r>
          <a:endParaRPr lang="en-US" sz="2800" u="none"/>
        </a:p>
      </dgm:t>
    </dgm:pt>
    <dgm:pt modelId="{6E8E17B3-1FFC-432E-8F14-0AEBA7DBC880}" type="parTrans" cxnId="{2316D32A-7775-4A4A-AE2F-D4D60BF237B4}">
      <dgm:prSet/>
      <dgm:spPr/>
      <dgm:t>
        <a:bodyPr/>
        <a:lstStyle/>
        <a:p>
          <a:endParaRPr lang="en-US" sz="2800" u="none"/>
        </a:p>
      </dgm:t>
    </dgm:pt>
    <dgm:pt modelId="{617345AA-0EFD-42A6-A279-AA7E96245868}" type="sibTrans" cxnId="{2316D32A-7775-4A4A-AE2F-D4D60BF237B4}">
      <dgm:prSet/>
      <dgm:spPr/>
      <dgm:t>
        <a:bodyPr/>
        <a:lstStyle/>
        <a:p>
          <a:endParaRPr lang="en-US" sz="2800" u="none"/>
        </a:p>
      </dgm:t>
    </dgm:pt>
    <dgm:pt modelId="{96921A53-FDF6-42B1-B8C2-4A271D3AF2BE}">
      <dgm:prSet custT="1"/>
      <dgm:spPr/>
      <dgm:t>
        <a:bodyPr/>
        <a:lstStyle/>
        <a:p>
          <a:r>
            <a:rPr lang="en-US" sz="2800" b="0" i="0" u="none" strike="noStrike">
              <a:effectLst/>
              <a:latin typeface="verdana" panose="020B0604030504040204" pitchFamily="34" charset="0"/>
            </a:rPr>
            <a:t>Pedestrian Gateway Treatment</a:t>
          </a:r>
          <a:endParaRPr lang="en-US" sz="2800" b="0" i="0" u="none" strike="noStrike" dirty="0">
            <a:effectLst/>
            <a:latin typeface="verdana" panose="020B0604030504040204" pitchFamily="34" charset="0"/>
          </a:endParaRPr>
        </a:p>
      </dgm:t>
    </dgm:pt>
    <dgm:pt modelId="{2DDC5669-256E-4246-A8EA-22AE2471EB85}" type="parTrans" cxnId="{D1E90730-C0F6-472A-8C6E-67D389EA89CA}">
      <dgm:prSet/>
      <dgm:spPr/>
      <dgm:t>
        <a:bodyPr/>
        <a:lstStyle/>
        <a:p>
          <a:endParaRPr lang="en-US" sz="2800" u="none"/>
        </a:p>
      </dgm:t>
    </dgm:pt>
    <dgm:pt modelId="{12995A88-7C08-4C5A-8390-738DC0295B5D}" type="sibTrans" cxnId="{D1E90730-C0F6-472A-8C6E-67D389EA89CA}">
      <dgm:prSet/>
      <dgm:spPr/>
      <dgm:t>
        <a:bodyPr/>
        <a:lstStyle/>
        <a:p>
          <a:endParaRPr lang="en-US" sz="2800" u="none"/>
        </a:p>
      </dgm:t>
    </dgm:pt>
    <dgm:pt modelId="{3C79D8FF-CDCB-4C9F-8205-922E8B37406B}">
      <dgm:prSet custT="1"/>
      <dgm:spPr/>
      <dgm:t>
        <a:bodyPr/>
        <a:lstStyle/>
        <a:p>
          <a:r>
            <a:rPr lang="en-US" sz="2800" b="0" i="0" u="none" strike="noStrike">
              <a:effectLst/>
              <a:latin typeface="verdana" panose="020B0604030504040204" pitchFamily="34" charset="0"/>
            </a:rPr>
            <a:t>Wrong Way Driver (WWD) Detection Systems</a:t>
          </a:r>
          <a:endParaRPr lang="en-US" sz="2800" b="0" i="0" u="none" strike="noStrike" dirty="0">
            <a:effectLst/>
            <a:latin typeface="verdana" panose="020B0604030504040204" pitchFamily="34" charset="0"/>
          </a:endParaRPr>
        </a:p>
      </dgm:t>
    </dgm:pt>
    <dgm:pt modelId="{C4234A83-860D-454C-B54C-49DB8FED7AF5}" type="parTrans" cxnId="{D29B4DDE-4D06-4931-8626-810C217A1EAF}">
      <dgm:prSet/>
      <dgm:spPr/>
      <dgm:t>
        <a:bodyPr/>
        <a:lstStyle/>
        <a:p>
          <a:endParaRPr lang="en-US" sz="2800" u="none"/>
        </a:p>
      </dgm:t>
    </dgm:pt>
    <dgm:pt modelId="{52BEFEBC-8EB7-471A-83F3-5F5F292E9F82}" type="sibTrans" cxnId="{D29B4DDE-4D06-4931-8626-810C217A1EAF}">
      <dgm:prSet/>
      <dgm:spPr/>
      <dgm:t>
        <a:bodyPr/>
        <a:lstStyle/>
        <a:p>
          <a:endParaRPr lang="en-US" sz="2800" u="none"/>
        </a:p>
      </dgm:t>
    </dgm:pt>
    <dgm:pt modelId="{799D95FA-74AC-4516-839A-230AD7A4D40F}">
      <dgm:prSet custT="1"/>
      <dgm:spPr/>
      <dgm:t>
        <a:bodyPr/>
        <a:lstStyle/>
        <a:p>
          <a:r>
            <a:rPr lang="en-US" sz="2800" b="0" i="0" u="none" strike="noStrike">
              <a:effectLst/>
              <a:latin typeface="verdana" panose="020B0604030504040204" pitchFamily="34" charset="0"/>
            </a:rPr>
            <a:t>Interactive Visualization</a:t>
          </a:r>
          <a:endParaRPr lang="en-US" sz="2800" b="0" i="0" u="none" strike="noStrike" dirty="0">
            <a:effectLst/>
            <a:latin typeface="verdana" panose="020B0604030504040204" pitchFamily="34" charset="0"/>
          </a:endParaRPr>
        </a:p>
      </dgm:t>
    </dgm:pt>
    <dgm:pt modelId="{BE9FBC6E-4DB4-4157-9E19-A66174E0206D}" type="parTrans" cxnId="{C2527B7F-C8D0-4BB0-ABC4-D578FDFD7B08}">
      <dgm:prSet/>
      <dgm:spPr/>
      <dgm:t>
        <a:bodyPr/>
        <a:lstStyle/>
        <a:p>
          <a:endParaRPr lang="en-US" sz="2800" u="none"/>
        </a:p>
      </dgm:t>
    </dgm:pt>
    <dgm:pt modelId="{B52B63E6-51F3-4609-97BF-74B423FCED66}" type="sibTrans" cxnId="{C2527B7F-C8D0-4BB0-ABC4-D578FDFD7B08}">
      <dgm:prSet/>
      <dgm:spPr/>
      <dgm:t>
        <a:bodyPr/>
        <a:lstStyle/>
        <a:p>
          <a:endParaRPr lang="en-US" sz="2800" u="none"/>
        </a:p>
      </dgm:t>
    </dgm:pt>
    <dgm:pt modelId="{A192F59C-2C61-4508-BA39-AFB574686E00}" type="pres">
      <dgm:prSet presAssocID="{B42D9034-235F-42B4-9D33-910EF1096280}" presName="diagram" presStyleCnt="0">
        <dgm:presLayoutVars>
          <dgm:dir/>
          <dgm:resizeHandles val="exact"/>
        </dgm:presLayoutVars>
      </dgm:prSet>
      <dgm:spPr/>
    </dgm:pt>
    <dgm:pt modelId="{A85AD3BC-0693-4947-8B8F-9367F674F9F8}" type="pres">
      <dgm:prSet presAssocID="{7A457550-0277-4CF7-B040-19FEFC445429}" presName="node" presStyleLbl="node1" presStyleIdx="0" presStyleCnt="4">
        <dgm:presLayoutVars>
          <dgm:bulletEnabled val="1"/>
        </dgm:presLayoutVars>
      </dgm:prSet>
      <dgm:spPr/>
    </dgm:pt>
    <dgm:pt modelId="{E698C989-9D3E-4894-9641-9557E26249EC}" type="pres">
      <dgm:prSet presAssocID="{617345AA-0EFD-42A6-A279-AA7E96245868}" presName="sibTrans" presStyleCnt="0"/>
      <dgm:spPr/>
    </dgm:pt>
    <dgm:pt modelId="{FB2B2764-2C3C-46A8-B166-1A3C35A3EC9B}" type="pres">
      <dgm:prSet presAssocID="{96921A53-FDF6-42B1-B8C2-4A271D3AF2BE}" presName="node" presStyleLbl="node1" presStyleIdx="1" presStyleCnt="4">
        <dgm:presLayoutVars>
          <dgm:bulletEnabled val="1"/>
        </dgm:presLayoutVars>
      </dgm:prSet>
      <dgm:spPr/>
    </dgm:pt>
    <dgm:pt modelId="{56801786-6D91-495F-93E2-06FD6E61DEDF}" type="pres">
      <dgm:prSet presAssocID="{12995A88-7C08-4C5A-8390-738DC0295B5D}" presName="sibTrans" presStyleCnt="0"/>
      <dgm:spPr/>
    </dgm:pt>
    <dgm:pt modelId="{7E09F017-D9E8-4D0F-8403-1C1A73F2197E}" type="pres">
      <dgm:prSet presAssocID="{3C79D8FF-CDCB-4C9F-8205-922E8B37406B}" presName="node" presStyleLbl="node1" presStyleIdx="2" presStyleCnt="4">
        <dgm:presLayoutVars>
          <dgm:bulletEnabled val="1"/>
        </dgm:presLayoutVars>
      </dgm:prSet>
      <dgm:spPr/>
    </dgm:pt>
    <dgm:pt modelId="{C54A412E-B777-4072-B3C9-57D4192CDD5B}" type="pres">
      <dgm:prSet presAssocID="{52BEFEBC-8EB7-471A-83F3-5F5F292E9F82}" presName="sibTrans" presStyleCnt="0"/>
      <dgm:spPr/>
    </dgm:pt>
    <dgm:pt modelId="{F4EAB432-6198-43E6-B699-F51F44592D85}" type="pres">
      <dgm:prSet presAssocID="{799D95FA-74AC-4516-839A-230AD7A4D40F}" presName="node" presStyleLbl="node1" presStyleIdx="3" presStyleCnt="4">
        <dgm:presLayoutVars>
          <dgm:bulletEnabled val="1"/>
        </dgm:presLayoutVars>
      </dgm:prSet>
      <dgm:spPr/>
    </dgm:pt>
  </dgm:ptLst>
  <dgm:cxnLst>
    <dgm:cxn modelId="{2316D32A-7775-4A4A-AE2F-D4D60BF237B4}" srcId="{B42D9034-235F-42B4-9D33-910EF1096280}" destId="{7A457550-0277-4CF7-B040-19FEFC445429}" srcOrd="0" destOrd="0" parTransId="{6E8E17B3-1FFC-432E-8F14-0AEBA7DBC880}" sibTransId="{617345AA-0EFD-42A6-A279-AA7E96245868}"/>
    <dgm:cxn modelId="{724549C2-B141-40D2-8D76-38DAAB0099D4}" type="presOf" srcId="{799D95FA-74AC-4516-839A-230AD7A4D40F}" destId="{F4EAB432-6198-43E6-B699-F51F44592D85}" srcOrd="0" destOrd="0" presId="urn:microsoft.com/office/officeart/2005/8/layout/default"/>
    <dgm:cxn modelId="{EA2CFF38-2CAF-41B9-8C17-9B0CDD8C7836}" type="presOf" srcId="{7A457550-0277-4CF7-B040-19FEFC445429}" destId="{A85AD3BC-0693-4947-8B8F-9367F674F9F8}" srcOrd="0" destOrd="0" presId="urn:microsoft.com/office/officeart/2005/8/layout/default"/>
    <dgm:cxn modelId="{F9F4FF22-6E40-4EA1-8CA1-57C615565AD6}" type="presOf" srcId="{3C79D8FF-CDCB-4C9F-8205-922E8B37406B}" destId="{7E09F017-D9E8-4D0F-8403-1C1A73F2197E}" srcOrd="0" destOrd="0" presId="urn:microsoft.com/office/officeart/2005/8/layout/default"/>
    <dgm:cxn modelId="{1F129B7B-FD94-4D2C-A410-1E05A2806668}" type="presOf" srcId="{B42D9034-235F-42B4-9D33-910EF1096280}" destId="{A192F59C-2C61-4508-BA39-AFB574686E00}" srcOrd="0" destOrd="0" presId="urn:microsoft.com/office/officeart/2005/8/layout/default"/>
    <dgm:cxn modelId="{D1E90730-C0F6-472A-8C6E-67D389EA89CA}" srcId="{B42D9034-235F-42B4-9D33-910EF1096280}" destId="{96921A53-FDF6-42B1-B8C2-4A271D3AF2BE}" srcOrd="1" destOrd="0" parTransId="{2DDC5669-256E-4246-A8EA-22AE2471EB85}" sibTransId="{12995A88-7C08-4C5A-8390-738DC0295B5D}"/>
    <dgm:cxn modelId="{C2527B7F-C8D0-4BB0-ABC4-D578FDFD7B08}" srcId="{B42D9034-235F-42B4-9D33-910EF1096280}" destId="{799D95FA-74AC-4516-839A-230AD7A4D40F}" srcOrd="3" destOrd="0" parTransId="{BE9FBC6E-4DB4-4157-9E19-A66174E0206D}" sibTransId="{B52B63E6-51F3-4609-97BF-74B423FCED66}"/>
    <dgm:cxn modelId="{D29B4DDE-4D06-4931-8626-810C217A1EAF}" srcId="{B42D9034-235F-42B4-9D33-910EF1096280}" destId="{3C79D8FF-CDCB-4C9F-8205-922E8B37406B}" srcOrd="2" destOrd="0" parTransId="{C4234A83-860D-454C-B54C-49DB8FED7AF5}" sibTransId="{52BEFEBC-8EB7-471A-83F3-5F5F292E9F82}"/>
    <dgm:cxn modelId="{FC0C6337-0424-47F1-9A86-60458A713877}" type="presOf" srcId="{96921A53-FDF6-42B1-B8C2-4A271D3AF2BE}" destId="{FB2B2764-2C3C-46A8-B166-1A3C35A3EC9B}" srcOrd="0" destOrd="0" presId="urn:microsoft.com/office/officeart/2005/8/layout/default"/>
    <dgm:cxn modelId="{1F35D9AD-DBBE-4B42-A8E5-9C74592C2B0E}" type="presParOf" srcId="{A192F59C-2C61-4508-BA39-AFB574686E00}" destId="{A85AD3BC-0693-4947-8B8F-9367F674F9F8}" srcOrd="0" destOrd="0" presId="urn:microsoft.com/office/officeart/2005/8/layout/default"/>
    <dgm:cxn modelId="{5564AF7E-895B-4567-91AC-9610546EC909}" type="presParOf" srcId="{A192F59C-2C61-4508-BA39-AFB574686E00}" destId="{E698C989-9D3E-4894-9641-9557E26249EC}" srcOrd="1" destOrd="0" presId="urn:microsoft.com/office/officeart/2005/8/layout/default"/>
    <dgm:cxn modelId="{16DB99CC-CA66-4C5F-AA9F-1DF8FB73A72A}" type="presParOf" srcId="{A192F59C-2C61-4508-BA39-AFB574686E00}" destId="{FB2B2764-2C3C-46A8-B166-1A3C35A3EC9B}" srcOrd="2" destOrd="0" presId="urn:microsoft.com/office/officeart/2005/8/layout/default"/>
    <dgm:cxn modelId="{A371B5ED-CB48-4204-A66B-6FEE9A523227}" type="presParOf" srcId="{A192F59C-2C61-4508-BA39-AFB574686E00}" destId="{56801786-6D91-495F-93E2-06FD6E61DEDF}" srcOrd="3" destOrd="0" presId="urn:microsoft.com/office/officeart/2005/8/layout/default"/>
    <dgm:cxn modelId="{ADFC6704-E886-4A20-9029-6FD2A1BC3238}" type="presParOf" srcId="{A192F59C-2C61-4508-BA39-AFB574686E00}" destId="{7E09F017-D9E8-4D0F-8403-1C1A73F2197E}" srcOrd="4" destOrd="0" presId="urn:microsoft.com/office/officeart/2005/8/layout/default"/>
    <dgm:cxn modelId="{0F039F7E-5753-460E-B04D-F3854645A464}" type="presParOf" srcId="{A192F59C-2C61-4508-BA39-AFB574686E00}" destId="{C54A412E-B777-4072-B3C9-57D4192CDD5B}" srcOrd="5" destOrd="0" presId="urn:microsoft.com/office/officeart/2005/8/layout/default"/>
    <dgm:cxn modelId="{D58FB03A-8CF2-495F-BBE6-3016493A2BED}" type="presParOf" srcId="{A192F59C-2C61-4508-BA39-AFB574686E00}" destId="{F4EAB432-6198-43E6-B699-F51F44592D8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A7A8E9-49DC-45FE-B0FE-4A1DDD6C9690}" type="doc">
      <dgm:prSet loTypeId="urn:microsoft.com/office/officeart/2005/8/layout/venn1" loCatId="relationship" qsTypeId="urn:microsoft.com/office/officeart/2005/8/quickstyle/3d4" qsCatId="3D" csTypeId="urn:microsoft.com/office/officeart/2005/8/colors/colorful4" csCatId="colorful" phldr="1"/>
      <dgm:spPr/>
    </dgm:pt>
    <dgm:pt modelId="{EE2FB4B4-0401-48A9-87B9-8B3036F470D1}">
      <dgm:prSet phldrT="[Text]"/>
      <dgm:spPr/>
      <dgm:t>
        <a:bodyPr/>
        <a:lstStyle/>
        <a:p>
          <a:r>
            <a:rPr lang="en-US" dirty="0"/>
            <a:t>Cost</a:t>
          </a:r>
        </a:p>
      </dgm:t>
    </dgm:pt>
    <dgm:pt modelId="{78CAC581-4EA1-404A-B8DE-0A86C19ADE62}" type="parTrans" cxnId="{2732C6B1-31F7-4439-94DD-D57A12E14D69}">
      <dgm:prSet/>
      <dgm:spPr/>
      <dgm:t>
        <a:bodyPr/>
        <a:lstStyle/>
        <a:p>
          <a:endParaRPr lang="en-US"/>
        </a:p>
      </dgm:t>
    </dgm:pt>
    <dgm:pt modelId="{F7B5F423-C4CE-4B7A-9D0E-E973F134E53E}" type="sibTrans" cxnId="{2732C6B1-31F7-4439-94DD-D57A12E14D69}">
      <dgm:prSet/>
      <dgm:spPr/>
      <dgm:t>
        <a:bodyPr/>
        <a:lstStyle/>
        <a:p>
          <a:endParaRPr lang="en-US"/>
        </a:p>
      </dgm:t>
    </dgm:pt>
    <dgm:pt modelId="{B111506C-E6E4-4D6D-9B0D-C769751FBA12}">
      <dgm:prSet phldrT="[Text]"/>
      <dgm:spPr/>
      <dgm:t>
        <a:bodyPr/>
        <a:lstStyle/>
        <a:p>
          <a:r>
            <a:rPr lang="en-US" dirty="0"/>
            <a:t>Schedule</a:t>
          </a:r>
        </a:p>
      </dgm:t>
    </dgm:pt>
    <dgm:pt modelId="{0D6ABA80-1785-4890-AA99-9B5A0A196BF0}" type="parTrans" cxnId="{9A5F844E-CEF7-4FB1-99FD-A77002EC3577}">
      <dgm:prSet/>
      <dgm:spPr/>
      <dgm:t>
        <a:bodyPr/>
        <a:lstStyle/>
        <a:p>
          <a:endParaRPr lang="en-US"/>
        </a:p>
      </dgm:t>
    </dgm:pt>
    <dgm:pt modelId="{4CED3AF5-3781-470D-AE81-0CA062AABF84}" type="sibTrans" cxnId="{9A5F844E-CEF7-4FB1-99FD-A77002EC3577}">
      <dgm:prSet/>
      <dgm:spPr/>
      <dgm:t>
        <a:bodyPr/>
        <a:lstStyle/>
        <a:p>
          <a:endParaRPr lang="en-US"/>
        </a:p>
      </dgm:t>
    </dgm:pt>
    <dgm:pt modelId="{53C72A41-FC2E-4E3B-AE42-CEB8001ED741}">
      <dgm:prSet phldrT="[Text]"/>
      <dgm:spPr/>
      <dgm:t>
        <a:bodyPr/>
        <a:lstStyle/>
        <a:p>
          <a:r>
            <a:rPr lang="en-US" dirty="0"/>
            <a:t>Quality</a:t>
          </a:r>
        </a:p>
      </dgm:t>
    </dgm:pt>
    <dgm:pt modelId="{458A0369-4705-4412-9EC2-BE7FA472FCFA}" type="parTrans" cxnId="{B39DD9B7-981B-4912-8304-7D920C421EB9}">
      <dgm:prSet/>
      <dgm:spPr/>
      <dgm:t>
        <a:bodyPr/>
        <a:lstStyle/>
        <a:p>
          <a:endParaRPr lang="en-US"/>
        </a:p>
      </dgm:t>
    </dgm:pt>
    <dgm:pt modelId="{D96FBF62-9F10-482A-9600-6F33F63969A9}" type="sibTrans" cxnId="{B39DD9B7-981B-4912-8304-7D920C421EB9}">
      <dgm:prSet/>
      <dgm:spPr/>
      <dgm:t>
        <a:bodyPr/>
        <a:lstStyle/>
        <a:p>
          <a:endParaRPr lang="en-US"/>
        </a:p>
      </dgm:t>
    </dgm:pt>
    <dgm:pt modelId="{712C9AF8-5238-4FBF-95BD-365E27627164}" type="pres">
      <dgm:prSet presAssocID="{0BA7A8E9-49DC-45FE-B0FE-4A1DDD6C9690}" presName="compositeShape" presStyleCnt="0">
        <dgm:presLayoutVars>
          <dgm:chMax val="7"/>
          <dgm:dir/>
          <dgm:resizeHandles val="exact"/>
        </dgm:presLayoutVars>
      </dgm:prSet>
      <dgm:spPr/>
    </dgm:pt>
    <dgm:pt modelId="{64E4D4AA-409D-453C-BD42-B68ABFE55F74}" type="pres">
      <dgm:prSet presAssocID="{EE2FB4B4-0401-48A9-87B9-8B3036F470D1}" presName="circ1" presStyleLbl="vennNode1" presStyleIdx="0" presStyleCnt="3"/>
      <dgm:spPr/>
    </dgm:pt>
    <dgm:pt modelId="{B2B0A0B6-26B6-41A3-AA80-245F0EF6B972}" type="pres">
      <dgm:prSet presAssocID="{EE2FB4B4-0401-48A9-87B9-8B3036F470D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F8C1657-2D3B-4550-836B-2D1AE897EE9D}" type="pres">
      <dgm:prSet presAssocID="{B111506C-E6E4-4D6D-9B0D-C769751FBA12}" presName="circ2" presStyleLbl="vennNode1" presStyleIdx="1" presStyleCnt="3"/>
      <dgm:spPr/>
    </dgm:pt>
    <dgm:pt modelId="{B10C795D-2197-4158-918F-FFB32FA39F60}" type="pres">
      <dgm:prSet presAssocID="{B111506C-E6E4-4D6D-9B0D-C769751FBA1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17E355E-50E8-4FE7-96BC-004C880D014D}" type="pres">
      <dgm:prSet presAssocID="{53C72A41-FC2E-4E3B-AE42-CEB8001ED741}" presName="circ3" presStyleLbl="vennNode1" presStyleIdx="2" presStyleCnt="3"/>
      <dgm:spPr/>
    </dgm:pt>
    <dgm:pt modelId="{89F36580-D56D-4B44-AC75-EE0A28080959}" type="pres">
      <dgm:prSet presAssocID="{53C72A41-FC2E-4E3B-AE42-CEB8001ED74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E009068-4FE9-4A2C-BDFC-C617F80564D2}" type="presOf" srcId="{EE2FB4B4-0401-48A9-87B9-8B3036F470D1}" destId="{64E4D4AA-409D-453C-BD42-B68ABFE55F74}" srcOrd="0" destOrd="0" presId="urn:microsoft.com/office/officeart/2005/8/layout/venn1"/>
    <dgm:cxn modelId="{C38ACFB8-B84F-4C2D-95E3-6CA19DB99241}" type="presOf" srcId="{53C72A41-FC2E-4E3B-AE42-CEB8001ED741}" destId="{89F36580-D56D-4B44-AC75-EE0A28080959}" srcOrd="1" destOrd="0" presId="urn:microsoft.com/office/officeart/2005/8/layout/venn1"/>
    <dgm:cxn modelId="{2732C6B1-31F7-4439-94DD-D57A12E14D69}" srcId="{0BA7A8E9-49DC-45FE-B0FE-4A1DDD6C9690}" destId="{EE2FB4B4-0401-48A9-87B9-8B3036F470D1}" srcOrd="0" destOrd="0" parTransId="{78CAC581-4EA1-404A-B8DE-0A86C19ADE62}" sibTransId="{F7B5F423-C4CE-4B7A-9D0E-E973F134E53E}"/>
    <dgm:cxn modelId="{B39DD9B7-981B-4912-8304-7D920C421EB9}" srcId="{0BA7A8E9-49DC-45FE-B0FE-4A1DDD6C9690}" destId="{53C72A41-FC2E-4E3B-AE42-CEB8001ED741}" srcOrd="2" destOrd="0" parTransId="{458A0369-4705-4412-9EC2-BE7FA472FCFA}" sibTransId="{D96FBF62-9F10-482A-9600-6F33F63969A9}"/>
    <dgm:cxn modelId="{2E6078A0-EAB0-495E-B1D1-C37699A2CDB7}" type="presOf" srcId="{53C72A41-FC2E-4E3B-AE42-CEB8001ED741}" destId="{A17E355E-50E8-4FE7-96BC-004C880D014D}" srcOrd="0" destOrd="0" presId="urn:microsoft.com/office/officeart/2005/8/layout/venn1"/>
    <dgm:cxn modelId="{4E5F4A46-EDF6-43F4-85B2-A1B0F70E8731}" type="presOf" srcId="{EE2FB4B4-0401-48A9-87B9-8B3036F470D1}" destId="{B2B0A0B6-26B6-41A3-AA80-245F0EF6B972}" srcOrd="1" destOrd="0" presId="urn:microsoft.com/office/officeart/2005/8/layout/venn1"/>
    <dgm:cxn modelId="{3084F97C-542D-44E6-97CB-8A524DF24DDE}" type="presOf" srcId="{B111506C-E6E4-4D6D-9B0D-C769751FBA12}" destId="{B10C795D-2197-4158-918F-FFB32FA39F60}" srcOrd="1" destOrd="0" presId="urn:microsoft.com/office/officeart/2005/8/layout/venn1"/>
    <dgm:cxn modelId="{68368308-A33C-41ED-81E0-6D6885DE6C31}" type="presOf" srcId="{B111506C-E6E4-4D6D-9B0D-C769751FBA12}" destId="{EF8C1657-2D3B-4550-836B-2D1AE897EE9D}" srcOrd="0" destOrd="0" presId="urn:microsoft.com/office/officeart/2005/8/layout/venn1"/>
    <dgm:cxn modelId="{9A5F844E-CEF7-4FB1-99FD-A77002EC3577}" srcId="{0BA7A8E9-49DC-45FE-B0FE-4A1DDD6C9690}" destId="{B111506C-E6E4-4D6D-9B0D-C769751FBA12}" srcOrd="1" destOrd="0" parTransId="{0D6ABA80-1785-4890-AA99-9B5A0A196BF0}" sibTransId="{4CED3AF5-3781-470D-AE81-0CA062AABF84}"/>
    <dgm:cxn modelId="{F0E18D34-9566-4650-A74E-885FF237F207}" type="presOf" srcId="{0BA7A8E9-49DC-45FE-B0FE-4A1DDD6C9690}" destId="{712C9AF8-5238-4FBF-95BD-365E27627164}" srcOrd="0" destOrd="0" presId="urn:microsoft.com/office/officeart/2005/8/layout/venn1"/>
    <dgm:cxn modelId="{A46EAD7E-C46D-460B-8EEA-018EB991CA52}" type="presParOf" srcId="{712C9AF8-5238-4FBF-95BD-365E27627164}" destId="{64E4D4AA-409D-453C-BD42-B68ABFE55F74}" srcOrd="0" destOrd="0" presId="urn:microsoft.com/office/officeart/2005/8/layout/venn1"/>
    <dgm:cxn modelId="{34CD4C25-EB6C-4C20-AA68-22E8E979CFB9}" type="presParOf" srcId="{712C9AF8-5238-4FBF-95BD-365E27627164}" destId="{B2B0A0B6-26B6-41A3-AA80-245F0EF6B972}" srcOrd="1" destOrd="0" presId="urn:microsoft.com/office/officeart/2005/8/layout/venn1"/>
    <dgm:cxn modelId="{5920B829-E5E2-4D7E-8734-68E3F5B6BA14}" type="presParOf" srcId="{712C9AF8-5238-4FBF-95BD-365E27627164}" destId="{EF8C1657-2D3B-4550-836B-2D1AE897EE9D}" srcOrd="2" destOrd="0" presId="urn:microsoft.com/office/officeart/2005/8/layout/venn1"/>
    <dgm:cxn modelId="{504C2723-648D-4789-8A11-1DBFFAFEA34E}" type="presParOf" srcId="{712C9AF8-5238-4FBF-95BD-365E27627164}" destId="{B10C795D-2197-4158-918F-FFB32FA39F60}" srcOrd="3" destOrd="0" presId="urn:microsoft.com/office/officeart/2005/8/layout/venn1"/>
    <dgm:cxn modelId="{8B5BCC66-9B77-45E7-9DAB-170A207036BA}" type="presParOf" srcId="{712C9AF8-5238-4FBF-95BD-365E27627164}" destId="{A17E355E-50E8-4FE7-96BC-004C880D014D}" srcOrd="4" destOrd="0" presId="urn:microsoft.com/office/officeart/2005/8/layout/venn1"/>
    <dgm:cxn modelId="{53AE75B9-B634-4376-821A-BE35D45CAF77}" type="presParOf" srcId="{712C9AF8-5238-4FBF-95BD-365E27627164}" destId="{89F36580-D56D-4B44-AC75-EE0A2808095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A7A8E9-49DC-45FE-B0FE-4A1DDD6C9690}" type="doc">
      <dgm:prSet loTypeId="urn:microsoft.com/office/officeart/2005/8/layout/venn1" loCatId="relationship" qsTypeId="urn:microsoft.com/office/officeart/2005/8/quickstyle/3d4" qsCatId="3D" csTypeId="urn:microsoft.com/office/officeart/2005/8/colors/colorful4" csCatId="colorful" phldr="1"/>
      <dgm:spPr/>
    </dgm:pt>
    <dgm:pt modelId="{EE2FB4B4-0401-48A9-87B9-8B3036F470D1}">
      <dgm:prSet phldrT="[Text]"/>
      <dgm:spPr/>
      <dgm:t>
        <a:bodyPr/>
        <a:lstStyle/>
        <a:p>
          <a:r>
            <a:rPr lang="en-US" dirty="0"/>
            <a:t>Cost</a:t>
          </a:r>
        </a:p>
      </dgm:t>
    </dgm:pt>
    <dgm:pt modelId="{78CAC581-4EA1-404A-B8DE-0A86C19ADE62}" type="parTrans" cxnId="{2732C6B1-31F7-4439-94DD-D57A12E14D69}">
      <dgm:prSet/>
      <dgm:spPr/>
      <dgm:t>
        <a:bodyPr/>
        <a:lstStyle/>
        <a:p>
          <a:endParaRPr lang="en-US"/>
        </a:p>
      </dgm:t>
    </dgm:pt>
    <dgm:pt modelId="{F7B5F423-C4CE-4B7A-9D0E-E973F134E53E}" type="sibTrans" cxnId="{2732C6B1-31F7-4439-94DD-D57A12E14D69}">
      <dgm:prSet/>
      <dgm:spPr/>
      <dgm:t>
        <a:bodyPr/>
        <a:lstStyle/>
        <a:p>
          <a:endParaRPr lang="en-US"/>
        </a:p>
      </dgm:t>
    </dgm:pt>
    <dgm:pt modelId="{B111506C-E6E4-4D6D-9B0D-C769751FBA12}">
      <dgm:prSet phldrT="[Text]"/>
      <dgm:spPr/>
      <dgm:t>
        <a:bodyPr/>
        <a:lstStyle/>
        <a:p>
          <a:r>
            <a:rPr lang="en-US" dirty="0"/>
            <a:t>Schedule</a:t>
          </a:r>
        </a:p>
      </dgm:t>
    </dgm:pt>
    <dgm:pt modelId="{0D6ABA80-1785-4890-AA99-9B5A0A196BF0}" type="parTrans" cxnId="{9A5F844E-CEF7-4FB1-99FD-A77002EC3577}">
      <dgm:prSet/>
      <dgm:spPr/>
      <dgm:t>
        <a:bodyPr/>
        <a:lstStyle/>
        <a:p>
          <a:endParaRPr lang="en-US"/>
        </a:p>
      </dgm:t>
    </dgm:pt>
    <dgm:pt modelId="{4CED3AF5-3781-470D-AE81-0CA062AABF84}" type="sibTrans" cxnId="{9A5F844E-CEF7-4FB1-99FD-A77002EC3577}">
      <dgm:prSet/>
      <dgm:spPr/>
      <dgm:t>
        <a:bodyPr/>
        <a:lstStyle/>
        <a:p>
          <a:endParaRPr lang="en-US"/>
        </a:p>
      </dgm:t>
    </dgm:pt>
    <dgm:pt modelId="{53C72A41-FC2E-4E3B-AE42-CEB8001ED741}">
      <dgm:prSet phldrT="[Text]"/>
      <dgm:spPr/>
      <dgm:t>
        <a:bodyPr/>
        <a:lstStyle/>
        <a:p>
          <a:r>
            <a:rPr lang="en-US" dirty="0"/>
            <a:t>Quality</a:t>
          </a:r>
        </a:p>
      </dgm:t>
    </dgm:pt>
    <dgm:pt modelId="{458A0369-4705-4412-9EC2-BE7FA472FCFA}" type="parTrans" cxnId="{B39DD9B7-981B-4912-8304-7D920C421EB9}">
      <dgm:prSet/>
      <dgm:spPr/>
      <dgm:t>
        <a:bodyPr/>
        <a:lstStyle/>
        <a:p>
          <a:endParaRPr lang="en-US"/>
        </a:p>
      </dgm:t>
    </dgm:pt>
    <dgm:pt modelId="{D96FBF62-9F10-482A-9600-6F33F63969A9}" type="sibTrans" cxnId="{B39DD9B7-981B-4912-8304-7D920C421EB9}">
      <dgm:prSet/>
      <dgm:spPr/>
      <dgm:t>
        <a:bodyPr/>
        <a:lstStyle/>
        <a:p>
          <a:endParaRPr lang="en-US"/>
        </a:p>
      </dgm:t>
    </dgm:pt>
    <dgm:pt modelId="{712C9AF8-5238-4FBF-95BD-365E27627164}" type="pres">
      <dgm:prSet presAssocID="{0BA7A8E9-49DC-45FE-B0FE-4A1DDD6C9690}" presName="compositeShape" presStyleCnt="0">
        <dgm:presLayoutVars>
          <dgm:chMax val="7"/>
          <dgm:dir/>
          <dgm:resizeHandles val="exact"/>
        </dgm:presLayoutVars>
      </dgm:prSet>
      <dgm:spPr/>
    </dgm:pt>
    <dgm:pt modelId="{64E4D4AA-409D-453C-BD42-B68ABFE55F74}" type="pres">
      <dgm:prSet presAssocID="{EE2FB4B4-0401-48A9-87B9-8B3036F470D1}" presName="circ1" presStyleLbl="vennNode1" presStyleIdx="0" presStyleCnt="3"/>
      <dgm:spPr/>
    </dgm:pt>
    <dgm:pt modelId="{B2B0A0B6-26B6-41A3-AA80-245F0EF6B972}" type="pres">
      <dgm:prSet presAssocID="{EE2FB4B4-0401-48A9-87B9-8B3036F470D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F8C1657-2D3B-4550-836B-2D1AE897EE9D}" type="pres">
      <dgm:prSet presAssocID="{B111506C-E6E4-4D6D-9B0D-C769751FBA12}" presName="circ2" presStyleLbl="vennNode1" presStyleIdx="1" presStyleCnt="3"/>
      <dgm:spPr/>
    </dgm:pt>
    <dgm:pt modelId="{B10C795D-2197-4158-918F-FFB32FA39F60}" type="pres">
      <dgm:prSet presAssocID="{B111506C-E6E4-4D6D-9B0D-C769751FBA1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17E355E-50E8-4FE7-96BC-004C880D014D}" type="pres">
      <dgm:prSet presAssocID="{53C72A41-FC2E-4E3B-AE42-CEB8001ED741}" presName="circ3" presStyleLbl="vennNode1" presStyleIdx="2" presStyleCnt="3"/>
      <dgm:spPr/>
    </dgm:pt>
    <dgm:pt modelId="{89F36580-D56D-4B44-AC75-EE0A28080959}" type="pres">
      <dgm:prSet presAssocID="{53C72A41-FC2E-4E3B-AE42-CEB8001ED74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E009068-4FE9-4A2C-BDFC-C617F80564D2}" type="presOf" srcId="{EE2FB4B4-0401-48A9-87B9-8B3036F470D1}" destId="{64E4D4AA-409D-453C-BD42-B68ABFE55F74}" srcOrd="0" destOrd="0" presId="urn:microsoft.com/office/officeart/2005/8/layout/venn1"/>
    <dgm:cxn modelId="{C38ACFB8-B84F-4C2D-95E3-6CA19DB99241}" type="presOf" srcId="{53C72A41-FC2E-4E3B-AE42-CEB8001ED741}" destId="{89F36580-D56D-4B44-AC75-EE0A28080959}" srcOrd="1" destOrd="0" presId="urn:microsoft.com/office/officeart/2005/8/layout/venn1"/>
    <dgm:cxn modelId="{2732C6B1-31F7-4439-94DD-D57A12E14D69}" srcId="{0BA7A8E9-49DC-45FE-B0FE-4A1DDD6C9690}" destId="{EE2FB4B4-0401-48A9-87B9-8B3036F470D1}" srcOrd="0" destOrd="0" parTransId="{78CAC581-4EA1-404A-B8DE-0A86C19ADE62}" sibTransId="{F7B5F423-C4CE-4B7A-9D0E-E973F134E53E}"/>
    <dgm:cxn modelId="{B39DD9B7-981B-4912-8304-7D920C421EB9}" srcId="{0BA7A8E9-49DC-45FE-B0FE-4A1DDD6C9690}" destId="{53C72A41-FC2E-4E3B-AE42-CEB8001ED741}" srcOrd="2" destOrd="0" parTransId="{458A0369-4705-4412-9EC2-BE7FA472FCFA}" sibTransId="{D96FBF62-9F10-482A-9600-6F33F63969A9}"/>
    <dgm:cxn modelId="{2E6078A0-EAB0-495E-B1D1-C37699A2CDB7}" type="presOf" srcId="{53C72A41-FC2E-4E3B-AE42-CEB8001ED741}" destId="{A17E355E-50E8-4FE7-96BC-004C880D014D}" srcOrd="0" destOrd="0" presId="urn:microsoft.com/office/officeart/2005/8/layout/venn1"/>
    <dgm:cxn modelId="{4E5F4A46-EDF6-43F4-85B2-A1B0F70E8731}" type="presOf" srcId="{EE2FB4B4-0401-48A9-87B9-8B3036F470D1}" destId="{B2B0A0B6-26B6-41A3-AA80-245F0EF6B972}" srcOrd="1" destOrd="0" presId="urn:microsoft.com/office/officeart/2005/8/layout/venn1"/>
    <dgm:cxn modelId="{3084F97C-542D-44E6-97CB-8A524DF24DDE}" type="presOf" srcId="{B111506C-E6E4-4D6D-9B0D-C769751FBA12}" destId="{B10C795D-2197-4158-918F-FFB32FA39F60}" srcOrd="1" destOrd="0" presId="urn:microsoft.com/office/officeart/2005/8/layout/venn1"/>
    <dgm:cxn modelId="{68368308-A33C-41ED-81E0-6D6885DE6C31}" type="presOf" srcId="{B111506C-E6E4-4D6D-9B0D-C769751FBA12}" destId="{EF8C1657-2D3B-4550-836B-2D1AE897EE9D}" srcOrd="0" destOrd="0" presId="urn:microsoft.com/office/officeart/2005/8/layout/venn1"/>
    <dgm:cxn modelId="{9A5F844E-CEF7-4FB1-99FD-A77002EC3577}" srcId="{0BA7A8E9-49DC-45FE-B0FE-4A1DDD6C9690}" destId="{B111506C-E6E4-4D6D-9B0D-C769751FBA12}" srcOrd="1" destOrd="0" parTransId="{0D6ABA80-1785-4890-AA99-9B5A0A196BF0}" sibTransId="{4CED3AF5-3781-470D-AE81-0CA062AABF84}"/>
    <dgm:cxn modelId="{F0E18D34-9566-4650-A74E-885FF237F207}" type="presOf" srcId="{0BA7A8E9-49DC-45FE-B0FE-4A1DDD6C9690}" destId="{712C9AF8-5238-4FBF-95BD-365E27627164}" srcOrd="0" destOrd="0" presId="urn:microsoft.com/office/officeart/2005/8/layout/venn1"/>
    <dgm:cxn modelId="{A46EAD7E-C46D-460B-8EEA-018EB991CA52}" type="presParOf" srcId="{712C9AF8-5238-4FBF-95BD-365E27627164}" destId="{64E4D4AA-409D-453C-BD42-B68ABFE55F74}" srcOrd="0" destOrd="0" presId="urn:microsoft.com/office/officeart/2005/8/layout/venn1"/>
    <dgm:cxn modelId="{34CD4C25-EB6C-4C20-AA68-22E8E979CFB9}" type="presParOf" srcId="{712C9AF8-5238-4FBF-95BD-365E27627164}" destId="{B2B0A0B6-26B6-41A3-AA80-245F0EF6B972}" srcOrd="1" destOrd="0" presId="urn:microsoft.com/office/officeart/2005/8/layout/venn1"/>
    <dgm:cxn modelId="{5920B829-E5E2-4D7E-8734-68E3F5B6BA14}" type="presParOf" srcId="{712C9AF8-5238-4FBF-95BD-365E27627164}" destId="{EF8C1657-2D3B-4550-836B-2D1AE897EE9D}" srcOrd="2" destOrd="0" presId="urn:microsoft.com/office/officeart/2005/8/layout/venn1"/>
    <dgm:cxn modelId="{504C2723-648D-4789-8A11-1DBFFAFEA34E}" type="presParOf" srcId="{712C9AF8-5238-4FBF-95BD-365E27627164}" destId="{B10C795D-2197-4158-918F-FFB32FA39F60}" srcOrd="3" destOrd="0" presId="urn:microsoft.com/office/officeart/2005/8/layout/venn1"/>
    <dgm:cxn modelId="{8B5BCC66-9B77-45E7-9DAB-170A207036BA}" type="presParOf" srcId="{712C9AF8-5238-4FBF-95BD-365E27627164}" destId="{A17E355E-50E8-4FE7-96BC-004C880D014D}" srcOrd="4" destOrd="0" presId="urn:microsoft.com/office/officeart/2005/8/layout/venn1"/>
    <dgm:cxn modelId="{53AE75B9-B634-4376-821A-BE35D45CAF77}" type="presParOf" srcId="{712C9AF8-5238-4FBF-95BD-365E27627164}" destId="{89F36580-D56D-4B44-AC75-EE0A2808095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525F22-7EED-4808-9D98-F445668BD026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223A2F3-E562-4D1F-A541-565CEE64405A}">
      <dgm:prSet phldrT="[Text]" custT="1"/>
      <dgm:spPr/>
      <dgm:t>
        <a:bodyPr/>
        <a:lstStyle/>
        <a:p>
          <a:r>
            <a:rPr lang="en-US" sz="1600" dirty="0"/>
            <a:t>30 Days</a:t>
          </a:r>
        </a:p>
      </dgm:t>
    </dgm:pt>
    <dgm:pt modelId="{AE4A6B32-5B7B-4208-AA1B-5181F0168576}" type="parTrans" cxnId="{DDD64870-CA1D-42C7-BD2E-D2887D70276C}">
      <dgm:prSet/>
      <dgm:spPr/>
      <dgm:t>
        <a:bodyPr/>
        <a:lstStyle/>
        <a:p>
          <a:endParaRPr lang="en-US"/>
        </a:p>
      </dgm:t>
    </dgm:pt>
    <dgm:pt modelId="{83642497-DA9D-4F96-9DAD-56F0499D32A5}" type="sibTrans" cxnId="{DDD64870-CA1D-42C7-BD2E-D2887D70276C}">
      <dgm:prSet/>
      <dgm:spPr/>
      <dgm:t>
        <a:bodyPr/>
        <a:lstStyle/>
        <a:p>
          <a:endParaRPr lang="en-US"/>
        </a:p>
      </dgm:t>
    </dgm:pt>
    <dgm:pt modelId="{92C2D318-0A92-4F19-9CD7-452CA0DCB4AD}">
      <dgm:prSet phldrT="[Text]" custT="1"/>
      <dgm:spPr/>
      <dgm:t>
        <a:bodyPr/>
        <a:lstStyle/>
        <a:p>
          <a:r>
            <a:rPr lang="en-US" sz="1600" dirty="0"/>
            <a:t>30 Days</a:t>
          </a:r>
        </a:p>
      </dgm:t>
    </dgm:pt>
    <dgm:pt modelId="{18ACFC6D-171E-4E80-88DE-77DD899BB7B5}" type="parTrans" cxnId="{1D759510-DB7C-4587-8C93-A7C16EC8F52C}">
      <dgm:prSet/>
      <dgm:spPr/>
      <dgm:t>
        <a:bodyPr/>
        <a:lstStyle/>
        <a:p>
          <a:endParaRPr lang="en-US"/>
        </a:p>
      </dgm:t>
    </dgm:pt>
    <dgm:pt modelId="{CA381859-5482-470F-9CC5-A01AAC5696A0}" type="sibTrans" cxnId="{1D759510-DB7C-4587-8C93-A7C16EC8F52C}">
      <dgm:prSet/>
      <dgm:spPr/>
      <dgm:t>
        <a:bodyPr/>
        <a:lstStyle/>
        <a:p>
          <a:endParaRPr lang="en-US"/>
        </a:p>
      </dgm:t>
    </dgm:pt>
    <dgm:pt modelId="{89564152-AEF7-4667-9B61-68DC1B43672E}">
      <dgm:prSet phldrT="[Text]" custT="1"/>
      <dgm:spPr/>
      <dgm:t>
        <a:bodyPr/>
        <a:lstStyle/>
        <a:p>
          <a:r>
            <a:rPr lang="en-US" sz="1600" dirty="0"/>
            <a:t>30 Days</a:t>
          </a:r>
        </a:p>
      </dgm:t>
    </dgm:pt>
    <dgm:pt modelId="{46708178-F102-4051-AB39-1DD4213B7230}" type="parTrans" cxnId="{53512936-D6FE-4CFE-B46B-376DDF02CDA8}">
      <dgm:prSet/>
      <dgm:spPr/>
      <dgm:t>
        <a:bodyPr/>
        <a:lstStyle/>
        <a:p>
          <a:endParaRPr lang="en-US"/>
        </a:p>
      </dgm:t>
    </dgm:pt>
    <dgm:pt modelId="{3FB322AC-6A73-42B1-AF88-9963D39D6509}" type="sibTrans" cxnId="{53512936-D6FE-4CFE-B46B-376DDF02CDA8}">
      <dgm:prSet/>
      <dgm:spPr/>
      <dgm:t>
        <a:bodyPr/>
        <a:lstStyle/>
        <a:p>
          <a:endParaRPr lang="en-US"/>
        </a:p>
      </dgm:t>
    </dgm:pt>
    <dgm:pt modelId="{93DED90D-29EB-49B2-8664-4289691D855A}">
      <dgm:prSet phldrT="[Text]" custT="1"/>
      <dgm:spPr/>
      <dgm:t>
        <a:bodyPr/>
        <a:lstStyle/>
        <a:p>
          <a:r>
            <a:rPr lang="en-US" sz="1400" dirty="0"/>
            <a:t> </a:t>
          </a:r>
        </a:p>
      </dgm:t>
    </dgm:pt>
    <dgm:pt modelId="{BD79F267-FA86-42B3-9AAD-5C7374D61836}" type="parTrans" cxnId="{8B837A7E-5965-4EBB-8EC1-B60A54EE096B}">
      <dgm:prSet/>
      <dgm:spPr/>
      <dgm:t>
        <a:bodyPr/>
        <a:lstStyle/>
        <a:p>
          <a:endParaRPr lang="en-US"/>
        </a:p>
      </dgm:t>
    </dgm:pt>
    <dgm:pt modelId="{5267DA85-EA4C-4CF4-A885-458466D70FFA}" type="sibTrans" cxnId="{8B837A7E-5965-4EBB-8EC1-B60A54EE096B}">
      <dgm:prSet/>
      <dgm:spPr/>
      <dgm:t>
        <a:bodyPr/>
        <a:lstStyle/>
        <a:p>
          <a:endParaRPr lang="en-US"/>
        </a:p>
      </dgm:t>
    </dgm:pt>
    <dgm:pt modelId="{BCB3A9CA-1FF2-4A50-8C51-4AF25EFAFD84}">
      <dgm:prSet phldrT="[Text]" custT="1"/>
      <dgm:spPr/>
      <dgm:t>
        <a:bodyPr/>
        <a:lstStyle/>
        <a:p>
          <a:r>
            <a:rPr lang="en-US" sz="1600" dirty="0"/>
            <a:t>30 Days</a:t>
          </a:r>
        </a:p>
      </dgm:t>
    </dgm:pt>
    <dgm:pt modelId="{B1A2E76F-77D2-497D-A926-AB00E44A179C}" type="parTrans" cxnId="{9912190A-74D4-4110-BDCE-C83B806ADBB0}">
      <dgm:prSet/>
      <dgm:spPr/>
      <dgm:t>
        <a:bodyPr/>
        <a:lstStyle/>
        <a:p>
          <a:endParaRPr lang="en-US"/>
        </a:p>
      </dgm:t>
    </dgm:pt>
    <dgm:pt modelId="{170C828E-9DC0-48EB-8A3C-A7EB729C8BFD}" type="sibTrans" cxnId="{9912190A-74D4-4110-BDCE-C83B806ADBB0}">
      <dgm:prSet/>
      <dgm:spPr/>
      <dgm:t>
        <a:bodyPr/>
        <a:lstStyle/>
        <a:p>
          <a:endParaRPr lang="en-US"/>
        </a:p>
      </dgm:t>
    </dgm:pt>
    <dgm:pt modelId="{8BDC4096-5F9E-4A36-BB07-59C61CEC801A}">
      <dgm:prSet phldrT="[Text]" custT="1"/>
      <dgm:spPr/>
      <dgm:t>
        <a:bodyPr/>
        <a:lstStyle/>
        <a:p>
          <a:r>
            <a:rPr lang="en-US" sz="1600" dirty="0"/>
            <a:t>30 Days</a:t>
          </a:r>
        </a:p>
      </dgm:t>
    </dgm:pt>
    <dgm:pt modelId="{4A56FE65-F138-46B8-812F-14ADD9D9E5A8}" type="parTrans" cxnId="{22799A00-377E-42A9-842E-239C9A252ABE}">
      <dgm:prSet/>
      <dgm:spPr/>
      <dgm:t>
        <a:bodyPr/>
        <a:lstStyle/>
        <a:p>
          <a:endParaRPr lang="en-US"/>
        </a:p>
      </dgm:t>
    </dgm:pt>
    <dgm:pt modelId="{1755AEEA-AB3A-4E66-8672-EF9BB48615CC}" type="sibTrans" cxnId="{22799A00-377E-42A9-842E-239C9A252ABE}">
      <dgm:prSet/>
      <dgm:spPr/>
      <dgm:t>
        <a:bodyPr/>
        <a:lstStyle/>
        <a:p>
          <a:endParaRPr lang="en-US"/>
        </a:p>
      </dgm:t>
    </dgm:pt>
    <dgm:pt modelId="{CD04A0B6-63E8-4CC6-871B-C1018DBAB41D}">
      <dgm:prSet phldrT="[Text]" custT="1"/>
      <dgm:spPr/>
      <dgm:t>
        <a:bodyPr/>
        <a:lstStyle/>
        <a:p>
          <a:r>
            <a:rPr lang="en-US" sz="1600" dirty="0"/>
            <a:t>30 Days</a:t>
          </a:r>
        </a:p>
      </dgm:t>
    </dgm:pt>
    <dgm:pt modelId="{94124211-1184-48D6-BA1A-DE16131E8E6D}" type="parTrans" cxnId="{272EA1EA-2FFB-4D3D-9B38-9E9E385AB54B}">
      <dgm:prSet/>
      <dgm:spPr/>
      <dgm:t>
        <a:bodyPr/>
        <a:lstStyle/>
        <a:p>
          <a:endParaRPr lang="en-US"/>
        </a:p>
      </dgm:t>
    </dgm:pt>
    <dgm:pt modelId="{E8C483AD-089C-4894-87F4-4C091793A123}" type="sibTrans" cxnId="{272EA1EA-2FFB-4D3D-9B38-9E9E385AB54B}">
      <dgm:prSet/>
      <dgm:spPr/>
      <dgm:t>
        <a:bodyPr/>
        <a:lstStyle/>
        <a:p>
          <a:endParaRPr lang="en-US"/>
        </a:p>
      </dgm:t>
    </dgm:pt>
    <dgm:pt modelId="{220B1204-D391-4110-8727-8743F059E7E9}">
      <dgm:prSet phldrT="[Text]" custT="1"/>
      <dgm:spPr/>
      <dgm:t>
        <a:bodyPr/>
        <a:lstStyle/>
        <a:p>
          <a:r>
            <a:rPr lang="en-US" sz="1600" dirty="0"/>
            <a:t>30 Days</a:t>
          </a:r>
        </a:p>
      </dgm:t>
    </dgm:pt>
    <dgm:pt modelId="{A470BDA7-752B-43F4-A5AE-95F90E98125E}" type="parTrans" cxnId="{F39F7C01-A369-4CC7-98F1-7E3D4FBAE089}">
      <dgm:prSet/>
      <dgm:spPr/>
      <dgm:t>
        <a:bodyPr/>
        <a:lstStyle/>
        <a:p>
          <a:endParaRPr lang="en-US"/>
        </a:p>
      </dgm:t>
    </dgm:pt>
    <dgm:pt modelId="{841F34FE-2796-4526-B8CD-DDD372528388}" type="sibTrans" cxnId="{F39F7C01-A369-4CC7-98F1-7E3D4FBAE089}">
      <dgm:prSet/>
      <dgm:spPr/>
      <dgm:t>
        <a:bodyPr/>
        <a:lstStyle/>
        <a:p>
          <a:endParaRPr lang="en-US"/>
        </a:p>
      </dgm:t>
    </dgm:pt>
    <dgm:pt modelId="{5944A00A-B8A3-461E-9D13-F3C054F0E740}" type="pres">
      <dgm:prSet presAssocID="{73525F22-7EED-4808-9D98-F445668BD026}" presName="Name0" presStyleCnt="0">
        <dgm:presLayoutVars>
          <dgm:dir/>
          <dgm:resizeHandles val="exact"/>
        </dgm:presLayoutVars>
      </dgm:prSet>
      <dgm:spPr/>
    </dgm:pt>
    <dgm:pt modelId="{AACC4318-4C1C-41F3-A089-491C9D4FF98E}" type="pres">
      <dgm:prSet presAssocID="{6223A2F3-E562-4D1F-A541-565CEE64405A}" presName="parTxOnly" presStyleLbl="node1" presStyleIdx="0" presStyleCnt="8">
        <dgm:presLayoutVars>
          <dgm:bulletEnabled val="1"/>
        </dgm:presLayoutVars>
      </dgm:prSet>
      <dgm:spPr/>
    </dgm:pt>
    <dgm:pt modelId="{6E01916D-DBC9-4179-9BF3-D1DD5BE06951}" type="pres">
      <dgm:prSet presAssocID="{83642497-DA9D-4F96-9DAD-56F0499D32A5}" presName="parSpace" presStyleCnt="0"/>
      <dgm:spPr/>
    </dgm:pt>
    <dgm:pt modelId="{4BF33D57-FD85-4546-9AAB-D91FC65C763C}" type="pres">
      <dgm:prSet presAssocID="{BCB3A9CA-1FF2-4A50-8C51-4AF25EFAFD84}" presName="parTxOnly" presStyleLbl="node1" presStyleIdx="1" presStyleCnt="8">
        <dgm:presLayoutVars>
          <dgm:bulletEnabled val="1"/>
        </dgm:presLayoutVars>
      </dgm:prSet>
      <dgm:spPr/>
    </dgm:pt>
    <dgm:pt modelId="{7029C14F-D7D5-4211-9A19-7C20595F1F12}" type="pres">
      <dgm:prSet presAssocID="{170C828E-9DC0-48EB-8A3C-A7EB729C8BFD}" presName="parSpace" presStyleCnt="0"/>
      <dgm:spPr/>
    </dgm:pt>
    <dgm:pt modelId="{A9D14EB9-37C2-4947-8503-A83A18BC935B}" type="pres">
      <dgm:prSet presAssocID="{8BDC4096-5F9E-4A36-BB07-59C61CEC801A}" presName="parTxOnly" presStyleLbl="node1" presStyleIdx="2" presStyleCnt="8">
        <dgm:presLayoutVars>
          <dgm:bulletEnabled val="1"/>
        </dgm:presLayoutVars>
      </dgm:prSet>
      <dgm:spPr/>
    </dgm:pt>
    <dgm:pt modelId="{50005FD2-7931-4C82-A586-7D197FE9A6A1}" type="pres">
      <dgm:prSet presAssocID="{1755AEEA-AB3A-4E66-8672-EF9BB48615CC}" presName="parSpace" presStyleCnt="0"/>
      <dgm:spPr/>
    </dgm:pt>
    <dgm:pt modelId="{5EB371FD-D4C5-4B13-9C6C-1AE22E7B19FC}" type="pres">
      <dgm:prSet presAssocID="{93DED90D-29EB-49B2-8664-4289691D855A}" presName="parTxOnly" presStyleLbl="node1" presStyleIdx="3" presStyleCnt="8">
        <dgm:presLayoutVars>
          <dgm:bulletEnabled val="1"/>
        </dgm:presLayoutVars>
      </dgm:prSet>
      <dgm:spPr/>
    </dgm:pt>
    <dgm:pt modelId="{3225A78D-6095-4494-AFAB-1DCF54F79853}" type="pres">
      <dgm:prSet presAssocID="{5267DA85-EA4C-4CF4-A885-458466D70FFA}" presName="parSpace" presStyleCnt="0"/>
      <dgm:spPr/>
    </dgm:pt>
    <dgm:pt modelId="{5FFBA3BD-4A2B-4039-A5B5-2654A04A1950}" type="pres">
      <dgm:prSet presAssocID="{92C2D318-0A92-4F19-9CD7-452CA0DCB4AD}" presName="parTxOnly" presStyleLbl="node1" presStyleIdx="4" presStyleCnt="8">
        <dgm:presLayoutVars>
          <dgm:bulletEnabled val="1"/>
        </dgm:presLayoutVars>
      </dgm:prSet>
      <dgm:spPr/>
    </dgm:pt>
    <dgm:pt modelId="{50CB606C-6D2E-499A-BDD6-DEEBB42D7521}" type="pres">
      <dgm:prSet presAssocID="{CA381859-5482-470F-9CC5-A01AAC5696A0}" presName="parSpace" presStyleCnt="0"/>
      <dgm:spPr/>
    </dgm:pt>
    <dgm:pt modelId="{6F7C209B-6845-42E8-983B-22F20FC42182}" type="pres">
      <dgm:prSet presAssocID="{89564152-AEF7-4667-9B61-68DC1B43672E}" presName="parTxOnly" presStyleLbl="node1" presStyleIdx="5" presStyleCnt="8">
        <dgm:presLayoutVars>
          <dgm:bulletEnabled val="1"/>
        </dgm:presLayoutVars>
      </dgm:prSet>
      <dgm:spPr/>
    </dgm:pt>
    <dgm:pt modelId="{B3D4F2F5-075B-4ADD-BF99-E6EBAFF95D88}" type="pres">
      <dgm:prSet presAssocID="{3FB322AC-6A73-42B1-AF88-9963D39D6509}" presName="parSpace" presStyleCnt="0"/>
      <dgm:spPr/>
    </dgm:pt>
    <dgm:pt modelId="{7C9FE142-7D49-43C2-97C8-F62C0D83C733}" type="pres">
      <dgm:prSet presAssocID="{220B1204-D391-4110-8727-8743F059E7E9}" presName="parTxOnly" presStyleLbl="node1" presStyleIdx="6" presStyleCnt="8">
        <dgm:presLayoutVars>
          <dgm:bulletEnabled val="1"/>
        </dgm:presLayoutVars>
      </dgm:prSet>
      <dgm:spPr/>
    </dgm:pt>
    <dgm:pt modelId="{831FDFF9-8CE5-46FD-8E4E-90950CFC0801}" type="pres">
      <dgm:prSet presAssocID="{841F34FE-2796-4526-B8CD-DDD372528388}" presName="parSpace" presStyleCnt="0"/>
      <dgm:spPr/>
    </dgm:pt>
    <dgm:pt modelId="{CB21D783-1B12-48A5-92B6-1C563BEF7E2B}" type="pres">
      <dgm:prSet presAssocID="{CD04A0B6-63E8-4CC6-871B-C1018DBAB41D}" presName="parTxOnly" presStyleLbl="node1" presStyleIdx="7" presStyleCnt="8">
        <dgm:presLayoutVars>
          <dgm:bulletEnabled val="1"/>
        </dgm:presLayoutVars>
      </dgm:prSet>
      <dgm:spPr/>
    </dgm:pt>
  </dgm:ptLst>
  <dgm:cxnLst>
    <dgm:cxn modelId="{DDD64870-CA1D-42C7-BD2E-D2887D70276C}" srcId="{73525F22-7EED-4808-9D98-F445668BD026}" destId="{6223A2F3-E562-4D1F-A541-565CEE64405A}" srcOrd="0" destOrd="0" parTransId="{AE4A6B32-5B7B-4208-AA1B-5181F0168576}" sibTransId="{83642497-DA9D-4F96-9DAD-56F0499D32A5}"/>
    <dgm:cxn modelId="{16766DE5-ADDA-4938-86D5-327D4CB4A14B}" type="presOf" srcId="{73525F22-7EED-4808-9D98-F445668BD026}" destId="{5944A00A-B8A3-461E-9D13-F3C054F0E740}" srcOrd="0" destOrd="0" presId="urn:microsoft.com/office/officeart/2005/8/layout/hChevron3"/>
    <dgm:cxn modelId="{F87E1746-FFC9-458B-9274-ABA50371A089}" type="presOf" srcId="{CD04A0B6-63E8-4CC6-871B-C1018DBAB41D}" destId="{CB21D783-1B12-48A5-92B6-1C563BEF7E2B}" srcOrd="0" destOrd="0" presId="urn:microsoft.com/office/officeart/2005/8/layout/hChevron3"/>
    <dgm:cxn modelId="{DDA84C34-1BCA-4BB8-82C4-72CF97AF680F}" type="presOf" srcId="{92C2D318-0A92-4F19-9CD7-452CA0DCB4AD}" destId="{5FFBA3BD-4A2B-4039-A5B5-2654A04A1950}" srcOrd="0" destOrd="0" presId="urn:microsoft.com/office/officeart/2005/8/layout/hChevron3"/>
    <dgm:cxn modelId="{67BBF510-2A40-4B62-86C5-655BAE6C236F}" type="presOf" srcId="{6223A2F3-E562-4D1F-A541-565CEE64405A}" destId="{AACC4318-4C1C-41F3-A089-491C9D4FF98E}" srcOrd="0" destOrd="0" presId="urn:microsoft.com/office/officeart/2005/8/layout/hChevron3"/>
    <dgm:cxn modelId="{9912190A-74D4-4110-BDCE-C83B806ADBB0}" srcId="{73525F22-7EED-4808-9D98-F445668BD026}" destId="{BCB3A9CA-1FF2-4A50-8C51-4AF25EFAFD84}" srcOrd="1" destOrd="0" parTransId="{B1A2E76F-77D2-497D-A926-AB00E44A179C}" sibTransId="{170C828E-9DC0-48EB-8A3C-A7EB729C8BFD}"/>
    <dgm:cxn modelId="{53512936-D6FE-4CFE-B46B-376DDF02CDA8}" srcId="{73525F22-7EED-4808-9D98-F445668BD026}" destId="{89564152-AEF7-4667-9B61-68DC1B43672E}" srcOrd="5" destOrd="0" parTransId="{46708178-F102-4051-AB39-1DD4213B7230}" sibTransId="{3FB322AC-6A73-42B1-AF88-9963D39D6509}"/>
    <dgm:cxn modelId="{8B837A7E-5965-4EBB-8EC1-B60A54EE096B}" srcId="{73525F22-7EED-4808-9D98-F445668BD026}" destId="{93DED90D-29EB-49B2-8664-4289691D855A}" srcOrd="3" destOrd="0" parTransId="{BD79F267-FA86-42B3-9AAD-5C7374D61836}" sibTransId="{5267DA85-EA4C-4CF4-A885-458466D70FFA}"/>
    <dgm:cxn modelId="{22799A00-377E-42A9-842E-239C9A252ABE}" srcId="{73525F22-7EED-4808-9D98-F445668BD026}" destId="{8BDC4096-5F9E-4A36-BB07-59C61CEC801A}" srcOrd="2" destOrd="0" parTransId="{4A56FE65-F138-46B8-812F-14ADD9D9E5A8}" sibTransId="{1755AEEA-AB3A-4E66-8672-EF9BB48615CC}"/>
    <dgm:cxn modelId="{6EC10DFE-D9EF-4844-8B7C-841518405C13}" type="presOf" srcId="{8BDC4096-5F9E-4A36-BB07-59C61CEC801A}" destId="{A9D14EB9-37C2-4947-8503-A83A18BC935B}" srcOrd="0" destOrd="0" presId="urn:microsoft.com/office/officeart/2005/8/layout/hChevron3"/>
    <dgm:cxn modelId="{5E0F5983-F762-47F1-B79E-3E3FF80A6F79}" type="presOf" srcId="{BCB3A9CA-1FF2-4A50-8C51-4AF25EFAFD84}" destId="{4BF33D57-FD85-4546-9AAB-D91FC65C763C}" srcOrd="0" destOrd="0" presId="urn:microsoft.com/office/officeart/2005/8/layout/hChevron3"/>
    <dgm:cxn modelId="{F39F7C01-A369-4CC7-98F1-7E3D4FBAE089}" srcId="{73525F22-7EED-4808-9D98-F445668BD026}" destId="{220B1204-D391-4110-8727-8743F059E7E9}" srcOrd="6" destOrd="0" parTransId="{A470BDA7-752B-43F4-A5AE-95F90E98125E}" sibTransId="{841F34FE-2796-4526-B8CD-DDD372528388}"/>
    <dgm:cxn modelId="{6F72BBC7-181E-45F6-9E42-EE231543933A}" type="presOf" srcId="{220B1204-D391-4110-8727-8743F059E7E9}" destId="{7C9FE142-7D49-43C2-97C8-F62C0D83C733}" srcOrd="0" destOrd="0" presId="urn:microsoft.com/office/officeart/2005/8/layout/hChevron3"/>
    <dgm:cxn modelId="{3A298EEB-E03B-495F-B2EA-C0869D516184}" type="presOf" srcId="{93DED90D-29EB-49B2-8664-4289691D855A}" destId="{5EB371FD-D4C5-4B13-9C6C-1AE22E7B19FC}" srcOrd="0" destOrd="0" presId="urn:microsoft.com/office/officeart/2005/8/layout/hChevron3"/>
    <dgm:cxn modelId="{1D759510-DB7C-4587-8C93-A7C16EC8F52C}" srcId="{73525F22-7EED-4808-9D98-F445668BD026}" destId="{92C2D318-0A92-4F19-9CD7-452CA0DCB4AD}" srcOrd="4" destOrd="0" parTransId="{18ACFC6D-171E-4E80-88DE-77DD899BB7B5}" sibTransId="{CA381859-5482-470F-9CC5-A01AAC5696A0}"/>
    <dgm:cxn modelId="{E12B3B9A-0B5F-4501-B434-89ADAB64458F}" type="presOf" srcId="{89564152-AEF7-4667-9B61-68DC1B43672E}" destId="{6F7C209B-6845-42E8-983B-22F20FC42182}" srcOrd="0" destOrd="0" presId="urn:microsoft.com/office/officeart/2005/8/layout/hChevron3"/>
    <dgm:cxn modelId="{272EA1EA-2FFB-4D3D-9B38-9E9E385AB54B}" srcId="{73525F22-7EED-4808-9D98-F445668BD026}" destId="{CD04A0B6-63E8-4CC6-871B-C1018DBAB41D}" srcOrd="7" destOrd="0" parTransId="{94124211-1184-48D6-BA1A-DE16131E8E6D}" sibTransId="{E8C483AD-089C-4894-87F4-4C091793A123}"/>
    <dgm:cxn modelId="{B5249A39-5F3B-4E2D-AA7D-80E9784188D6}" type="presParOf" srcId="{5944A00A-B8A3-461E-9D13-F3C054F0E740}" destId="{AACC4318-4C1C-41F3-A089-491C9D4FF98E}" srcOrd="0" destOrd="0" presId="urn:microsoft.com/office/officeart/2005/8/layout/hChevron3"/>
    <dgm:cxn modelId="{AD389004-3542-4324-BB83-72688F909F0B}" type="presParOf" srcId="{5944A00A-B8A3-461E-9D13-F3C054F0E740}" destId="{6E01916D-DBC9-4179-9BF3-D1DD5BE06951}" srcOrd="1" destOrd="0" presId="urn:microsoft.com/office/officeart/2005/8/layout/hChevron3"/>
    <dgm:cxn modelId="{EB16AE86-6134-4421-BB4B-284198C8CFCA}" type="presParOf" srcId="{5944A00A-B8A3-461E-9D13-F3C054F0E740}" destId="{4BF33D57-FD85-4546-9AAB-D91FC65C763C}" srcOrd="2" destOrd="0" presId="urn:microsoft.com/office/officeart/2005/8/layout/hChevron3"/>
    <dgm:cxn modelId="{BE23AD8C-A1CC-4243-9EE4-1BD0F7697E31}" type="presParOf" srcId="{5944A00A-B8A3-461E-9D13-F3C054F0E740}" destId="{7029C14F-D7D5-4211-9A19-7C20595F1F12}" srcOrd="3" destOrd="0" presId="urn:microsoft.com/office/officeart/2005/8/layout/hChevron3"/>
    <dgm:cxn modelId="{C2B8A50B-39C3-4F26-ABC3-79AE63086D25}" type="presParOf" srcId="{5944A00A-B8A3-461E-9D13-F3C054F0E740}" destId="{A9D14EB9-37C2-4947-8503-A83A18BC935B}" srcOrd="4" destOrd="0" presId="urn:microsoft.com/office/officeart/2005/8/layout/hChevron3"/>
    <dgm:cxn modelId="{B9E8F80C-6FA7-471C-82BF-AEDB384947C5}" type="presParOf" srcId="{5944A00A-B8A3-461E-9D13-F3C054F0E740}" destId="{50005FD2-7931-4C82-A586-7D197FE9A6A1}" srcOrd="5" destOrd="0" presId="urn:microsoft.com/office/officeart/2005/8/layout/hChevron3"/>
    <dgm:cxn modelId="{9BF52FE7-1960-4590-AAF5-503F0D88E5C9}" type="presParOf" srcId="{5944A00A-B8A3-461E-9D13-F3C054F0E740}" destId="{5EB371FD-D4C5-4B13-9C6C-1AE22E7B19FC}" srcOrd="6" destOrd="0" presId="urn:microsoft.com/office/officeart/2005/8/layout/hChevron3"/>
    <dgm:cxn modelId="{7470D2C3-5A63-4E15-8741-51A339F9D26F}" type="presParOf" srcId="{5944A00A-B8A3-461E-9D13-F3C054F0E740}" destId="{3225A78D-6095-4494-AFAB-1DCF54F79853}" srcOrd="7" destOrd="0" presId="urn:microsoft.com/office/officeart/2005/8/layout/hChevron3"/>
    <dgm:cxn modelId="{08608502-A71F-4FC4-BCC6-194C4CF48348}" type="presParOf" srcId="{5944A00A-B8A3-461E-9D13-F3C054F0E740}" destId="{5FFBA3BD-4A2B-4039-A5B5-2654A04A1950}" srcOrd="8" destOrd="0" presId="urn:microsoft.com/office/officeart/2005/8/layout/hChevron3"/>
    <dgm:cxn modelId="{A2F836DD-531F-4826-B36B-338E5EC31248}" type="presParOf" srcId="{5944A00A-B8A3-461E-9D13-F3C054F0E740}" destId="{50CB606C-6D2E-499A-BDD6-DEEBB42D7521}" srcOrd="9" destOrd="0" presId="urn:microsoft.com/office/officeart/2005/8/layout/hChevron3"/>
    <dgm:cxn modelId="{08F4C3EA-EE75-4DFF-B0B3-F3E81CF735A7}" type="presParOf" srcId="{5944A00A-B8A3-461E-9D13-F3C054F0E740}" destId="{6F7C209B-6845-42E8-983B-22F20FC42182}" srcOrd="10" destOrd="0" presId="urn:microsoft.com/office/officeart/2005/8/layout/hChevron3"/>
    <dgm:cxn modelId="{27D2D67F-EE58-4853-9816-F64FC03DC3E1}" type="presParOf" srcId="{5944A00A-B8A3-461E-9D13-F3C054F0E740}" destId="{B3D4F2F5-075B-4ADD-BF99-E6EBAFF95D88}" srcOrd="11" destOrd="0" presId="urn:microsoft.com/office/officeart/2005/8/layout/hChevron3"/>
    <dgm:cxn modelId="{B20D2336-8984-4E0C-8513-CA6961D176A1}" type="presParOf" srcId="{5944A00A-B8A3-461E-9D13-F3C054F0E740}" destId="{7C9FE142-7D49-43C2-97C8-F62C0D83C733}" srcOrd="12" destOrd="0" presId="urn:microsoft.com/office/officeart/2005/8/layout/hChevron3"/>
    <dgm:cxn modelId="{B91A3CCA-5B1F-4556-A1F0-3112E46576D9}" type="presParOf" srcId="{5944A00A-B8A3-461E-9D13-F3C054F0E740}" destId="{831FDFF9-8CE5-46FD-8E4E-90950CFC0801}" srcOrd="13" destOrd="0" presId="urn:microsoft.com/office/officeart/2005/8/layout/hChevron3"/>
    <dgm:cxn modelId="{1B8CA3C7-F8F6-4696-B771-56B5C1CFD198}" type="presParOf" srcId="{5944A00A-B8A3-461E-9D13-F3C054F0E740}" destId="{CB21D783-1B12-48A5-92B6-1C563BEF7E2B}" srcOrd="1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A7A8E9-49DC-45FE-B0FE-4A1DDD6C9690}" type="doc">
      <dgm:prSet loTypeId="urn:microsoft.com/office/officeart/2005/8/layout/venn1" loCatId="relationship" qsTypeId="urn:microsoft.com/office/officeart/2005/8/quickstyle/3d4" qsCatId="3D" csTypeId="urn:microsoft.com/office/officeart/2005/8/colors/colorful4" csCatId="colorful" phldr="1"/>
      <dgm:spPr/>
    </dgm:pt>
    <dgm:pt modelId="{EE2FB4B4-0401-48A9-87B9-8B3036F470D1}">
      <dgm:prSet phldrT="[Text]"/>
      <dgm:spPr/>
      <dgm:t>
        <a:bodyPr/>
        <a:lstStyle/>
        <a:p>
          <a:r>
            <a:rPr lang="en-US" dirty="0"/>
            <a:t>Cost</a:t>
          </a:r>
        </a:p>
      </dgm:t>
    </dgm:pt>
    <dgm:pt modelId="{78CAC581-4EA1-404A-B8DE-0A86C19ADE62}" type="parTrans" cxnId="{2732C6B1-31F7-4439-94DD-D57A12E14D69}">
      <dgm:prSet/>
      <dgm:spPr/>
      <dgm:t>
        <a:bodyPr/>
        <a:lstStyle/>
        <a:p>
          <a:endParaRPr lang="en-US"/>
        </a:p>
      </dgm:t>
    </dgm:pt>
    <dgm:pt modelId="{F7B5F423-C4CE-4B7A-9D0E-E973F134E53E}" type="sibTrans" cxnId="{2732C6B1-31F7-4439-94DD-D57A12E14D69}">
      <dgm:prSet/>
      <dgm:spPr/>
      <dgm:t>
        <a:bodyPr/>
        <a:lstStyle/>
        <a:p>
          <a:endParaRPr lang="en-US"/>
        </a:p>
      </dgm:t>
    </dgm:pt>
    <dgm:pt modelId="{B111506C-E6E4-4D6D-9B0D-C769751FBA12}">
      <dgm:prSet phldrT="[Text]"/>
      <dgm:spPr/>
      <dgm:t>
        <a:bodyPr/>
        <a:lstStyle/>
        <a:p>
          <a:r>
            <a:rPr lang="en-US" dirty="0"/>
            <a:t>Schedule</a:t>
          </a:r>
        </a:p>
      </dgm:t>
    </dgm:pt>
    <dgm:pt modelId="{0D6ABA80-1785-4890-AA99-9B5A0A196BF0}" type="parTrans" cxnId="{9A5F844E-CEF7-4FB1-99FD-A77002EC3577}">
      <dgm:prSet/>
      <dgm:spPr/>
      <dgm:t>
        <a:bodyPr/>
        <a:lstStyle/>
        <a:p>
          <a:endParaRPr lang="en-US"/>
        </a:p>
      </dgm:t>
    </dgm:pt>
    <dgm:pt modelId="{4CED3AF5-3781-470D-AE81-0CA062AABF84}" type="sibTrans" cxnId="{9A5F844E-CEF7-4FB1-99FD-A77002EC3577}">
      <dgm:prSet/>
      <dgm:spPr/>
      <dgm:t>
        <a:bodyPr/>
        <a:lstStyle/>
        <a:p>
          <a:endParaRPr lang="en-US"/>
        </a:p>
      </dgm:t>
    </dgm:pt>
    <dgm:pt modelId="{53C72A41-FC2E-4E3B-AE42-CEB8001ED741}">
      <dgm:prSet phldrT="[Text]"/>
      <dgm:spPr/>
      <dgm:t>
        <a:bodyPr/>
        <a:lstStyle/>
        <a:p>
          <a:r>
            <a:rPr lang="en-US" dirty="0"/>
            <a:t>Quality</a:t>
          </a:r>
        </a:p>
      </dgm:t>
    </dgm:pt>
    <dgm:pt modelId="{458A0369-4705-4412-9EC2-BE7FA472FCFA}" type="parTrans" cxnId="{B39DD9B7-981B-4912-8304-7D920C421EB9}">
      <dgm:prSet/>
      <dgm:spPr/>
      <dgm:t>
        <a:bodyPr/>
        <a:lstStyle/>
        <a:p>
          <a:endParaRPr lang="en-US"/>
        </a:p>
      </dgm:t>
    </dgm:pt>
    <dgm:pt modelId="{D96FBF62-9F10-482A-9600-6F33F63969A9}" type="sibTrans" cxnId="{B39DD9B7-981B-4912-8304-7D920C421EB9}">
      <dgm:prSet/>
      <dgm:spPr/>
      <dgm:t>
        <a:bodyPr/>
        <a:lstStyle/>
        <a:p>
          <a:endParaRPr lang="en-US"/>
        </a:p>
      </dgm:t>
    </dgm:pt>
    <dgm:pt modelId="{712C9AF8-5238-4FBF-95BD-365E27627164}" type="pres">
      <dgm:prSet presAssocID="{0BA7A8E9-49DC-45FE-B0FE-4A1DDD6C9690}" presName="compositeShape" presStyleCnt="0">
        <dgm:presLayoutVars>
          <dgm:chMax val="7"/>
          <dgm:dir/>
          <dgm:resizeHandles val="exact"/>
        </dgm:presLayoutVars>
      </dgm:prSet>
      <dgm:spPr/>
    </dgm:pt>
    <dgm:pt modelId="{64E4D4AA-409D-453C-BD42-B68ABFE55F74}" type="pres">
      <dgm:prSet presAssocID="{EE2FB4B4-0401-48A9-87B9-8B3036F470D1}" presName="circ1" presStyleLbl="vennNode1" presStyleIdx="0" presStyleCnt="3"/>
      <dgm:spPr/>
    </dgm:pt>
    <dgm:pt modelId="{B2B0A0B6-26B6-41A3-AA80-245F0EF6B972}" type="pres">
      <dgm:prSet presAssocID="{EE2FB4B4-0401-48A9-87B9-8B3036F470D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F8C1657-2D3B-4550-836B-2D1AE897EE9D}" type="pres">
      <dgm:prSet presAssocID="{B111506C-E6E4-4D6D-9B0D-C769751FBA12}" presName="circ2" presStyleLbl="vennNode1" presStyleIdx="1" presStyleCnt="3"/>
      <dgm:spPr/>
    </dgm:pt>
    <dgm:pt modelId="{B10C795D-2197-4158-918F-FFB32FA39F60}" type="pres">
      <dgm:prSet presAssocID="{B111506C-E6E4-4D6D-9B0D-C769751FBA1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17E355E-50E8-4FE7-96BC-004C880D014D}" type="pres">
      <dgm:prSet presAssocID="{53C72A41-FC2E-4E3B-AE42-CEB8001ED741}" presName="circ3" presStyleLbl="vennNode1" presStyleIdx="2" presStyleCnt="3"/>
      <dgm:spPr/>
    </dgm:pt>
    <dgm:pt modelId="{89F36580-D56D-4B44-AC75-EE0A28080959}" type="pres">
      <dgm:prSet presAssocID="{53C72A41-FC2E-4E3B-AE42-CEB8001ED74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E009068-4FE9-4A2C-BDFC-C617F80564D2}" type="presOf" srcId="{EE2FB4B4-0401-48A9-87B9-8B3036F470D1}" destId="{64E4D4AA-409D-453C-BD42-B68ABFE55F74}" srcOrd="0" destOrd="0" presId="urn:microsoft.com/office/officeart/2005/8/layout/venn1"/>
    <dgm:cxn modelId="{C38ACFB8-B84F-4C2D-95E3-6CA19DB99241}" type="presOf" srcId="{53C72A41-FC2E-4E3B-AE42-CEB8001ED741}" destId="{89F36580-D56D-4B44-AC75-EE0A28080959}" srcOrd="1" destOrd="0" presId="urn:microsoft.com/office/officeart/2005/8/layout/venn1"/>
    <dgm:cxn modelId="{2732C6B1-31F7-4439-94DD-D57A12E14D69}" srcId="{0BA7A8E9-49DC-45FE-B0FE-4A1DDD6C9690}" destId="{EE2FB4B4-0401-48A9-87B9-8B3036F470D1}" srcOrd="0" destOrd="0" parTransId="{78CAC581-4EA1-404A-B8DE-0A86C19ADE62}" sibTransId="{F7B5F423-C4CE-4B7A-9D0E-E973F134E53E}"/>
    <dgm:cxn modelId="{B39DD9B7-981B-4912-8304-7D920C421EB9}" srcId="{0BA7A8E9-49DC-45FE-B0FE-4A1DDD6C9690}" destId="{53C72A41-FC2E-4E3B-AE42-CEB8001ED741}" srcOrd="2" destOrd="0" parTransId="{458A0369-4705-4412-9EC2-BE7FA472FCFA}" sibTransId="{D96FBF62-9F10-482A-9600-6F33F63969A9}"/>
    <dgm:cxn modelId="{2E6078A0-EAB0-495E-B1D1-C37699A2CDB7}" type="presOf" srcId="{53C72A41-FC2E-4E3B-AE42-CEB8001ED741}" destId="{A17E355E-50E8-4FE7-96BC-004C880D014D}" srcOrd="0" destOrd="0" presId="urn:microsoft.com/office/officeart/2005/8/layout/venn1"/>
    <dgm:cxn modelId="{4E5F4A46-EDF6-43F4-85B2-A1B0F70E8731}" type="presOf" srcId="{EE2FB4B4-0401-48A9-87B9-8B3036F470D1}" destId="{B2B0A0B6-26B6-41A3-AA80-245F0EF6B972}" srcOrd="1" destOrd="0" presId="urn:microsoft.com/office/officeart/2005/8/layout/venn1"/>
    <dgm:cxn modelId="{3084F97C-542D-44E6-97CB-8A524DF24DDE}" type="presOf" srcId="{B111506C-E6E4-4D6D-9B0D-C769751FBA12}" destId="{B10C795D-2197-4158-918F-FFB32FA39F60}" srcOrd="1" destOrd="0" presId="urn:microsoft.com/office/officeart/2005/8/layout/venn1"/>
    <dgm:cxn modelId="{68368308-A33C-41ED-81E0-6D6885DE6C31}" type="presOf" srcId="{B111506C-E6E4-4D6D-9B0D-C769751FBA12}" destId="{EF8C1657-2D3B-4550-836B-2D1AE897EE9D}" srcOrd="0" destOrd="0" presId="urn:microsoft.com/office/officeart/2005/8/layout/venn1"/>
    <dgm:cxn modelId="{9A5F844E-CEF7-4FB1-99FD-A77002EC3577}" srcId="{0BA7A8E9-49DC-45FE-B0FE-4A1DDD6C9690}" destId="{B111506C-E6E4-4D6D-9B0D-C769751FBA12}" srcOrd="1" destOrd="0" parTransId="{0D6ABA80-1785-4890-AA99-9B5A0A196BF0}" sibTransId="{4CED3AF5-3781-470D-AE81-0CA062AABF84}"/>
    <dgm:cxn modelId="{F0E18D34-9566-4650-A74E-885FF237F207}" type="presOf" srcId="{0BA7A8E9-49DC-45FE-B0FE-4A1DDD6C9690}" destId="{712C9AF8-5238-4FBF-95BD-365E27627164}" srcOrd="0" destOrd="0" presId="urn:microsoft.com/office/officeart/2005/8/layout/venn1"/>
    <dgm:cxn modelId="{A46EAD7E-C46D-460B-8EEA-018EB991CA52}" type="presParOf" srcId="{712C9AF8-5238-4FBF-95BD-365E27627164}" destId="{64E4D4AA-409D-453C-BD42-B68ABFE55F74}" srcOrd="0" destOrd="0" presId="urn:microsoft.com/office/officeart/2005/8/layout/venn1"/>
    <dgm:cxn modelId="{34CD4C25-EB6C-4C20-AA68-22E8E979CFB9}" type="presParOf" srcId="{712C9AF8-5238-4FBF-95BD-365E27627164}" destId="{B2B0A0B6-26B6-41A3-AA80-245F0EF6B972}" srcOrd="1" destOrd="0" presId="urn:microsoft.com/office/officeart/2005/8/layout/venn1"/>
    <dgm:cxn modelId="{5920B829-E5E2-4D7E-8734-68E3F5B6BA14}" type="presParOf" srcId="{712C9AF8-5238-4FBF-95BD-365E27627164}" destId="{EF8C1657-2D3B-4550-836B-2D1AE897EE9D}" srcOrd="2" destOrd="0" presId="urn:microsoft.com/office/officeart/2005/8/layout/venn1"/>
    <dgm:cxn modelId="{504C2723-648D-4789-8A11-1DBFFAFEA34E}" type="presParOf" srcId="{712C9AF8-5238-4FBF-95BD-365E27627164}" destId="{B10C795D-2197-4158-918F-FFB32FA39F60}" srcOrd="3" destOrd="0" presId="urn:microsoft.com/office/officeart/2005/8/layout/venn1"/>
    <dgm:cxn modelId="{8B5BCC66-9B77-45E7-9DAB-170A207036BA}" type="presParOf" srcId="{712C9AF8-5238-4FBF-95BD-365E27627164}" destId="{A17E355E-50E8-4FE7-96BC-004C880D014D}" srcOrd="4" destOrd="0" presId="urn:microsoft.com/office/officeart/2005/8/layout/venn1"/>
    <dgm:cxn modelId="{53AE75B9-B634-4376-821A-BE35D45CAF77}" type="presParOf" srcId="{712C9AF8-5238-4FBF-95BD-365E27627164}" destId="{89F36580-D56D-4B44-AC75-EE0A2808095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5AD3BC-0693-4947-8B8F-9367F674F9F8}">
      <dsp:nvSpPr>
        <dsp:cNvPr id="0" name=""/>
        <dsp:cNvSpPr/>
      </dsp:nvSpPr>
      <dsp:spPr>
        <a:xfrm>
          <a:off x="992" y="194138"/>
          <a:ext cx="3869531" cy="23217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800" u="none" kern="1200">
              <a:latin typeface="verdana" panose="020B0604030504040204" pitchFamily="34" charset="0"/>
            </a:rPr>
            <a:t>Project PS&amp;E C-Rev</a:t>
          </a:r>
          <a:endParaRPr lang="en-US" sz="2800" u="none" kern="1200"/>
        </a:p>
      </dsp:txBody>
      <dsp:txXfrm>
        <a:off x="992" y="194138"/>
        <a:ext cx="3869531" cy="2321718"/>
      </dsp:txXfrm>
    </dsp:sp>
    <dsp:sp modelId="{FB2B2764-2C3C-46A8-B166-1A3C35A3EC9B}">
      <dsp:nvSpPr>
        <dsp:cNvPr id="0" name=""/>
        <dsp:cNvSpPr/>
      </dsp:nvSpPr>
      <dsp:spPr>
        <a:xfrm>
          <a:off x="4257476" y="194138"/>
          <a:ext cx="3869531" cy="2321718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u="none" strike="noStrike" kern="1200">
              <a:effectLst/>
              <a:latin typeface="verdana" panose="020B0604030504040204" pitchFamily="34" charset="0"/>
            </a:rPr>
            <a:t>Pedestrian Gateway Treatment</a:t>
          </a:r>
          <a:endParaRPr lang="en-US" sz="2800" b="0" i="0" u="none" strike="noStrike" kern="1200" dirty="0">
            <a:effectLst/>
            <a:latin typeface="verdana" panose="020B0604030504040204" pitchFamily="34" charset="0"/>
          </a:endParaRPr>
        </a:p>
      </dsp:txBody>
      <dsp:txXfrm>
        <a:off x="4257476" y="194138"/>
        <a:ext cx="3869531" cy="2321718"/>
      </dsp:txXfrm>
    </dsp:sp>
    <dsp:sp modelId="{7E09F017-D9E8-4D0F-8403-1C1A73F2197E}">
      <dsp:nvSpPr>
        <dsp:cNvPr id="0" name=""/>
        <dsp:cNvSpPr/>
      </dsp:nvSpPr>
      <dsp:spPr>
        <a:xfrm>
          <a:off x="992" y="2902810"/>
          <a:ext cx="3869531" cy="2321718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u="none" strike="noStrike" kern="1200">
              <a:effectLst/>
              <a:latin typeface="verdana" panose="020B0604030504040204" pitchFamily="34" charset="0"/>
            </a:rPr>
            <a:t>Wrong Way Driver (WWD) Detection Systems</a:t>
          </a:r>
          <a:endParaRPr lang="en-US" sz="2800" b="0" i="0" u="none" strike="noStrike" kern="1200" dirty="0">
            <a:effectLst/>
            <a:latin typeface="verdana" panose="020B0604030504040204" pitchFamily="34" charset="0"/>
          </a:endParaRPr>
        </a:p>
      </dsp:txBody>
      <dsp:txXfrm>
        <a:off x="992" y="2902810"/>
        <a:ext cx="3869531" cy="2321718"/>
      </dsp:txXfrm>
    </dsp:sp>
    <dsp:sp modelId="{F4EAB432-6198-43E6-B699-F51F44592D85}">
      <dsp:nvSpPr>
        <dsp:cNvPr id="0" name=""/>
        <dsp:cNvSpPr/>
      </dsp:nvSpPr>
      <dsp:spPr>
        <a:xfrm>
          <a:off x="4257476" y="2902810"/>
          <a:ext cx="3869531" cy="2321718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u="none" strike="noStrike" kern="1200">
              <a:effectLst/>
              <a:latin typeface="verdana" panose="020B0604030504040204" pitchFamily="34" charset="0"/>
            </a:rPr>
            <a:t>Interactive Visualization</a:t>
          </a:r>
          <a:endParaRPr lang="en-US" sz="2800" b="0" i="0" u="none" strike="noStrike" kern="1200" dirty="0">
            <a:effectLst/>
            <a:latin typeface="verdana" panose="020B0604030504040204" pitchFamily="34" charset="0"/>
          </a:endParaRPr>
        </a:p>
      </dsp:txBody>
      <dsp:txXfrm>
        <a:off x="4257476" y="2902810"/>
        <a:ext cx="3869531" cy="2321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E4D4AA-409D-453C-BD42-B68ABFE55F74}">
      <dsp:nvSpPr>
        <dsp:cNvPr id="0" name=""/>
        <dsp:cNvSpPr/>
      </dsp:nvSpPr>
      <dsp:spPr>
        <a:xfrm>
          <a:off x="716583" y="19905"/>
          <a:ext cx="955444" cy="95544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Cost</a:t>
          </a:r>
        </a:p>
      </dsp:txBody>
      <dsp:txXfrm>
        <a:off x="843975" y="187107"/>
        <a:ext cx="700659" cy="429950"/>
      </dsp:txXfrm>
    </dsp:sp>
    <dsp:sp modelId="{EF8C1657-2D3B-4550-836B-2D1AE897EE9D}">
      <dsp:nvSpPr>
        <dsp:cNvPr id="0" name=""/>
        <dsp:cNvSpPr/>
      </dsp:nvSpPr>
      <dsp:spPr>
        <a:xfrm>
          <a:off x="1061339" y="617058"/>
          <a:ext cx="955444" cy="955444"/>
        </a:xfrm>
        <a:prstGeom prst="ellipse">
          <a:avLst/>
        </a:prstGeom>
        <a:solidFill>
          <a:schemeClr val="accent4">
            <a:alpha val="50000"/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Schedule</a:t>
          </a:r>
        </a:p>
      </dsp:txBody>
      <dsp:txXfrm>
        <a:off x="1353546" y="863881"/>
        <a:ext cx="573266" cy="525494"/>
      </dsp:txXfrm>
    </dsp:sp>
    <dsp:sp modelId="{A17E355E-50E8-4FE7-96BC-004C880D014D}">
      <dsp:nvSpPr>
        <dsp:cNvPr id="0" name=""/>
        <dsp:cNvSpPr/>
      </dsp:nvSpPr>
      <dsp:spPr>
        <a:xfrm>
          <a:off x="371826" y="617058"/>
          <a:ext cx="955444" cy="955444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Quality</a:t>
          </a:r>
        </a:p>
      </dsp:txBody>
      <dsp:txXfrm>
        <a:off x="461797" y="863881"/>
        <a:ext cx="573266" cy="5254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E4D4AA-409D-453C-BD42-B68ABFE55F74}">
      <dsp:nvSpPr>
        <dsp:cNvPr id="0" name=""/>
        <dsp:cNvSpPr/>
      </dsp:nvSpPr>
      <dsp:spPr>
        <a:xfrm>
          <a:off x="716583" y="19905"/>
          <a:ext cx="955444" cy="95544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Cost</a:t>
          </a:r>
        </a:p>
      </dsp:txBody>
      <dsp:txXfrm>
        <a:off x="843975" y="187107"/>
        <a:ext cx="700659" cy="429950"/>
      </dsp:txXfrm>
    </dsp:sp>
    <dsp:sp modelId="{EF8C1657-2D3B-4550-836B-2D1AE897EE9D}">
      <dsp:nvSpPr>
        <dsp:cNvPr id="0" name=""/>
        <dsp:cNvSpPr/>
      </dsp:nvSpPr>
      <dsp:spPr>
        <a:xfrm>
          <a:off x="1061339" y="617058"/>
          <a:ext cx="955444" cy="955444"/>
        </a:xfrm>
        <a:prstGeom prst="ellipse">
          <a:avLst/>
        </a:prstGeom>
        <a:solidFill>
          <a:schemeClr val="accent4">
            <a:alpha val="50000"/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Schedule</a:t>
          </a:r>
        </a:p>
      </dsp:txBody>
      <dsp:txXfrm>
        <a:off x="1353546" y="863881"/>
        <a:ext cx="573266" cy="525494"/>
      </dsp:txXfrm>
    </dsp:sp>
    <dsp:sp modelId="{A17E355E-50E8-4FE7-96BC-004C880D014D}">
      <dsp:nvSpPr>
        <dsp:cNvPr id="0" name=""/>
        <dsp:cNvSpPr/>
      </dsp:nvSpPr>
      <dsp:spPr>
        <a:xfrm>
          <a:off x="371826" y="617058"/>
          <a:ext cx="955444" cy="955444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Quality</a:t>
          </a:r>
        </a:p>
      </dsp:txBody>
      <dsp:txXfrm>
        <a:off x="461797" y="863881"/>
        <a:ext cx="573266" cy="5254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CC4318-4C1C-41F3-A089-491C9D4FF98E}">
      <dsp:nvSpPr>
        <dsp:cNvPr id="0" name=""/>
        <dsp:cNvSpPr/>
      </dsp:nvSpPr>
      <dsp:spPr>
        <a:xfrm>
          <a:off x="4448" y="1602902"/>
          <a:ext cx="1379047" cy="55161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30 Days</a:t>
          </a:r>
        </a:p>
      </dsp:txBody>
      <dsp:txXfrm>
        <a:off x="4448" y="1602902"/>
        <a:ext cx="1241142" cy="551619"/>
      </dsp:txXfrm>
    </dsp:sp>
    <dsp:sp modelId="{4BF33D57-FD85-4546-9AAB-D91FC65C763C}">
      <dsp:nvSpPr>
        <dsp:cNvPr id="0" name=""/>
        <dsp:cNvSpPr/>
      </dsp:nvSpPr>
      <dsp:spPr>
        <a:xfrm>
          <a:off x="1107686" y="1602902"/>
          <a:ext cx="1379047" cy="5516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30 Days</a:t>
          </a:r>
        </a:p>
      </dsp:txBody>
      <dsp:txXfrm>
        <a:off x="1383496" y="1602902"/>
        <a:ext cx="827428" cy="551619"/>
      </dsp:txXfrm>
    </dsp:sp>
    <dsp:sp modelId="{A9D14EB9-37C2-4947-8503-A83A18BC935B}">
      <dsp:nvSpPr>
        <dsp:cNvPr id="0" name=""/>
        <dsp:cNvSpPr/>
      </dsp:nvSpPr>
      <dsp:spPr>
        <a:xfrm>
          <a:off x="2210925" y="1602902"/>
          <a:ext cx="1379047" cy="5516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30 Days</a:t>
          </a:r>
        </a:p>
      </dsp:txBody>
      <dsp:txXfrm>
        <a:off x="2486735" y="1602902"/>
        <a:ext cx="827428" cy="551619"/>
      </dsp:txXfrm>
    </dsp:sp>
    <dsp:sp modelId="{5EB371FD-D4C5-4B13-9C6C-1AE22E7B19FC}">
      <dsp:nvSpPr>
        <dsp:cNvPr id="0" name=""/>
        <dsp:cNvSpPr/>
      </dsp:nvSpPr>
      <dsp:spPr>
        <a:xfrm>
          <a:off x="3314163" y="1602902"/>
          <a:ext cx="1379047" cy="5516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 </a:t>
          </a:r>
        </a:p>
      </dsp:txBody>
      <dsp:txXfrm>
        <a:off x="3589973" y="1602902"/>
        <a:ext cx="827428" cy="551619"/>
      </dsp:txXfrm>
    </dsp:sp>
    <dsp:sp modelId="{5FFBA3BD-4A2B-4039-A5B5-2654A04A1950}">
      <dsp:nvSpPr>
        <dsp:cNvPr id="0" name=""/>
        <dsp:cNvSpPr/>
      </dsp:nvSpPr>
      <dsp:spPr>
        <a:xfrm>
          <a:off x="4417401" y="1602902"/>
          <a:ext cx="1379047" cy="5516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30 Days</a:t>
          </a:r>
        </a:p>
      </dsp:txBody>
      <dsp:txXfrm>
        <a:off x="4693211" y="1602902"/>
        <a:ext cx="827428" cy="551619"/>
      </dsp:txXfrm>
    </dsp:sp>
    <dsp:sp modelId="{6F7C209B-6845-42E8-983B-22F20FC42182}">
      <dsp:nvSpPr>
        <dsp:cNvPr id="0" name=""/>
        <dsp:cNvSpPr/>
      </dsp:nvSpPr>
      <dsp:spPr>
        <a:xfrm>
          <a:off x="5520640" y="1602902"/>
          <a:ext cx="1379047" cy="5516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30 Days</a:t>
          </a:r>
        </a:p>
      </dsp:txBody>
      <dsp:txXfrm>
        <a:off x="5796450" y="1602902"/>
        <a:ext cx="827428" cy="551619"/>
      </dsp:txXfrm>
    </dsp:sp>
    <dsp:sp modelId="{7C9FE142-7D49-43C2-97C8-F62C0D83C733}">
      <dsp:nvSpPr>
        <dsp:cNvPr id="0" name=""/>
        <dsp:cNvSpPr/>
      </dsp:nvSpPr>
      <dsp:spPr>
        <a:xfrm>
          <a:off x="6623878" y="1602902"/>
          <a:ext cx="1379047" cy="5516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30 Days</a:t>
          </a:r>
        </a:p>
      </dsp:txBody>
      <dsp:txXfrm>
        <a:off x="6899688" y="1602902"/>
        <a:ext cx="827428" cy="551619"/>
      </dsp:txXfrm>
    </dsp:sp>
    <dsp:sp modelId="{CB21D783-1B12-48A5-92B6-1C563BEF7E2B}">
      <dsp:nvSpPr>
        <dsp:cNvPr id="0" name=""/>
        <dsp:cNvSpPr/>
      </dsp:nvSpPr>
      <dsp:spPr>
        <a:xfrm>
          <a:off x="7727116" y="1602902"/>
          <a:ext cx="1379047" cy="5516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30 Days</a:t>
          </a:r>
        </a:p>
      </dsp:txBody>
      <dsp:txXfrm>
        <a:off x="8002926" y="1602902"/>
        <a:ext cx="827428" cy="5516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E4D4AA-409D-453C-BD42-B68ABFE55F74}">
      <dsp:nvSpPr>
        <dsp:cNvPr id="0" name=""/>
        <dsp:cNvSpPr/>
      </dsp:nvSpPr>
      <dsp:spPr>
        <a:xfrm>
          <a:off x="716583" y="19905"/>
          <a:ext cx="955444" cy="95544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Cost</a:t>
          </a:r>
        </a:p>
      </dsp:txBody>
      <dsp:txXfrm>
        <a:off x="843975" y="187107"/>
        <a:ext cx="700659" cy="429950"/>
      </dsp:txXfrm>
    </dsp:sp>
    <dsp:sp modelId="{EF8C1657-2D3B-4550-836B-2D1AE897EE9D}">
      <dsp:nvSpPr>
        <dsp:cNvPr id="0" name=""/>
        <dsp:cNvSpPr/>
      </dsp:nvSpPr>
      <dsp:spPr>
        <a:xfrm>
          <a:off x="1061339" y="617058"/>
          <a:ext cx="955444" cy="955444"/>
        </a:xfrm>
        <a:prstGeom prst="ellipse">
          <a:avLst/>
        </a:prstGeom>
        <a:solidFill>
          <a:schemeClr val="accent4">
            <a:alpha val="50000"/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Schedule</a:t>
          </a:r>
        </a:p>
      </dsp:txBody>
      <dsp:txXfrm>
        <a:off x="1353546" y="863881"/>
        <a:ext cx="573266" cy="525494"/>
      </dsp:txXfrm>
    </dsp:sp>
    <dsp:sp modelId="{A17E355E-50E8-4FE7-96BC-004C880D014D}">
      <dsp:nvSpPr>
        <dsp:cNvPr id="0" name=""/>
        <dsp:cNvSpPr/>
      </dsp:nvSpPr>
      <dsp:spPr>
        <a:xfrm>
          <a:off x="371826" y="617058"/>
          <a:ext cx="955444" cy="955444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Quality</a:t>
          </a:r>
        </a:p>
      </dsp:txBody>
      <dsp:txXfrm>
        <a:off x="461797" y="863881"/>
        <a:ext cx="573266" cy="525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B841786-C4CA-4E4C-BF82-74517536202C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19E9242-4C4B-4752-A973-060EC1B9B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88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3A93569-0B2E-4D9B-B102-EB0F4DBF1508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15B722B-DE03-4876-BC11-1516E6341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4450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8C78F3-DC1C-4C04-B8CD-447E3208BFB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68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slides includes animation.</a:t>
            </a:r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 to the AII website.  The website includes additional information on the AII program as well as webpages for each focus or additionally selected technology.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a user clicks the link for Project PS&amp;E C-Rev [press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ENTER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key to enable animation], it takes to a page that provides a description of the innovation as well as additional reference documents shared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lead states team.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71C83-7A21-4D2A-8705-61F7E60E6D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66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8C78F3-DC1C-4C04-B8CD-447E3208BFB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10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8C78F3-DC1C-4C04-B8CD-447E3208BFB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74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9181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2828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4782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0282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Zoo Core 1 vs Zoo Core II</a:t>
            </a:r>
          </a:p>
          <a:p>
            <a:r>
              <a:rPr lang="en-US" dirty="0"/>
              <a:t>Spreadsheet issues</a:t>
            </a:r>
          </a:p>
          <a:p>
            <a:r>
              <a:rPr lang="en-US" dirty="0"/>
              <a:t>Plan review leader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0E289-034F-48B2-AC62-C2F18C2FF8F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008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2782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682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8C78F3-DC1C-4C04-B8CD-447E3208BFB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288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4892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1762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3273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Marquette </a:t>
            </a:r>
          </a:p>
          <a:p>
            <a:r>
              <a:rPr lang="en-US" dirty="0"/>
              <a:t>     Original Contract Total Sum: $502,766,237.94</a:t>
            </a:r>
          </a:p>
          <a:p>
            <a:r>
              <a:rPr lang="en-US" dirty="0"/>
              <a:t>     Revised Contract Total Sum: $538,403,700.43</a:t>
            </a:r>
          </a:p>
          <a:p>
            <a:r>
              <a:rPr lang="en-US" dirty="0"/>
              <a:t>     C.O.’s issued $35.7M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Zoo Interchange</a:t>
            </a:r>
          </a:p>
          <a:p>
            <a:r>
              <a:rPr lang="en-US" dirty="0"/>
              <a:t>     Original Contract Total Sum: $806,851,105</a:t>
            </a:r>
          </a:p>
          <a:p>
            <a:r>
              <a:rPr lang="en-US" dirty="0"/>
              <a:t>     Revised Contract Total Sum: $834,552,195</a:t>
            </a:r>
          </a:p>
          <a:p>
            <a:r>
              <a:rPr lang="en-US" dirty="0"/>
              <a:t>     C.O.’s issued $28.3 M</a:t>
            </a:r>
          </a:p>
          <a:p>
            <a:endParaRPr lang="en-US" dirty="0"/>
          </a:p>
          <a:p>
            <a:r>
              <a:rPr lang="en-US" dirty="0"/>
              <a:t>I-94NS</a:t>
            </a:r>
          </a:p>
          <a:p>
            <a:r>
              <a:rPr lang="en-US" dirty="0"/>
              <a:t>     Original Contract Total Sum: $304</a:t>
            </a:r>
          </a:p>
          <a:p>
            <a:r>
              <a:rPr lang="en-US" dirty="0"/>
              <a:t>     Revised Contract Total Sum:  $326</a:t>
            </a:r>
          </a:p>
          <a:p>
            <a:r>
              <a:rPr lang="en-US" dirty="0"/>
              <a:t>     C.O.’s issued $21 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0E289-034F-48B2-AC62-C2F18C2FF8F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440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6565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6891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8C78F3-DC1C-4C04-B8CD-447E3208BFB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966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8C78F3-DC1C-4C04-B8CD-447E3208BFBF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338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8C78F3-DC1C-4C04-B8CD-447E3208BFBF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49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8C78F3-DC1C-4C04-B8CD-447E3208BFBF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75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8C78F3-DC1C-4C04-B8CD-447E3208BFB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50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8C78F3-DC1C-4C04-B8CD-447E3208BFB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210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8C78F3-DC1C-4C04-B8CD-447E3208BFB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30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AASHTO Innovation Initiative (AII) </a:t>
            </a:r>
          </a:p>
          <a:p>
            <a:r>
              <a:rPr lang="en-US" dirty="0"/>
              <a:t>AII 1 of about 20 Technical Service Program Most common are </a:t>
            </a:r>
          </a:p>
          <a:p>
            <a:r>
              <a:rPr lang="en-US" dirty="0"/>
              <a:t>AASHTO </a:t>
            </a:r>
            <a:r>
              <a:rPr lang="en-US" dirty="0" err="1"/>
              <a:t>Re:source</a:t>
            </a:r>
            <a:r>
              <a:rPr lang="en-US" dirty="0"/>
              <a:t>, </a:t>
            </a:r>
            <a:r>
              <a:rPr lang="en-US" dirty="0" err="1"/>
              <a:t>AASHTOWare</a:t>
            </a:r>
            <a:r>
              <a:rPr lang="en-US" dirty="0"/>
              <a:t>, NTPEP, DAMS (Development of AASHTO Materials Specifications)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71C83-7A21-4D2A-8705-61F7E60E6D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11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71C83-7A21-4D2A-8705-61F7E60E6D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93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71C83-7A21-4D2A-8705-61F7E60E6D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40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71C83-7A21-4D2A-8705-61F7E60E6D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47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050" y="0"/>
            <a:ext cx="122301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512606" y="1538243"/>
            <a:ext cx="9169637" cy="2530174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38100" dist="38100" dir="2580000" algn="ctr" rotWithShape="0">
              <a:srgbClr val="000000">
                <a:alpha val="4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563" y="1749991"/>
            <a:ext cx="8428848" cy="2135270"/>
          </a:xfrm>
          <a:prstGeom prst="rect">
            <a:avLst/>
          </a:prstGeom>
          <a:effectLst>
            <a:outerShdw blurRad="177800" dist="50800" dir="6180000" algn="ctr" rotWithShape="0">
              <a:srgbClr val="000000">
                <a:alpha val="40000"/>
              </a:srgbClr>
            </a:outerShdw>
          </a:effectLst>
        </p:spPr>
      </p:pic>
      <p:sp>
        <p:nvSpPr>
          <p:cNvPr id="14" name="TextBox 13"/>
          <p:cNvSpPr txBox="1"/>
          <p:nvPr userDrawn="1"/>
        </p:nvSpPr>
        <p:spPr>
          <a:xfrm>
            <a:off x="324740" y="6084925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City XXXXXXXX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340411" y="6084925"/>
            <a:ext cx="1510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Date XX, XXXX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795804" y="6056983"/>
            <a:ext cx="2600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sz="2000" i="1" dirty="0">
                <a:solidFill>
                  <a:schemeClr val="bg1"/>
                </a:solidFill>
                <a:latin typeface="Montserrat" panose="00000500000000000000" pitchFamily="2" charset="0"/>
              </a:rPr>
              <a:t>PRESENTER NAME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2545989" y="4664851"/>
            <a:ext cx="7100022" cy="769441"/>
          </a:xfrm>
          <a:prstGeom prst="rect">
            <a:avLst/>
          </a:prstGeom>
          <a:noFill/>
          <a:effectLst>
            <a:outerShdw blurRad="101600" dist="50800" dir="5280000" algn="ctr" rotWithShape="0">
              <a:srgbClr val="000000">
                <a:alpha val="16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Montserrat SemiBold" panose="00000700000000000000" pitchFamily="2" charset="0"/>
              </a:rPr>
              <a:t>Interactive Visualization</a:t>
            </a:r>
          </a:p>
        </p:txBody>
      </p:sp>
    </p:spTree>
    <p:extLst>
      <p:ext uri="{BB962C8B-B14F-4D97-AF65-F5344CB8AC3E}">
        <p14:creationId xmlns:p14="http://schemas.microsoft.com/office/powerpoint/2010/main" val="4223221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9F8F0A-28C5-4AA1-A449-5F35673C77B0}" type="datetime1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EC2B3-C1EF-483B-BC5E-AD3681B9A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91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BC35E2-D1C0-4017-9A5D-A0CC0E005D35}" type="datetime1">
              <a:rPr lang="en-US" smtClean="0"/>
              <a:t>12/12/2018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EC2B3-C1EF-483B-BC5E-AD3681B9A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66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65734F-C5A5-4140-8BF4-559F0122DB82}" type="datetime1">
              <a:rPr lang="en-US" smtClean="0"/>
              <a:t>12/12/2018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EC2B3-C1EF-483B-BC5E-AD3681B9A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28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9E2DC4-475E-430F-B97F-453FF5319BE6}" type="datetime1">
              <a:rPr lang="en-US" smtClean="0"/>
              <a:t>12/12/2018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EC2B3-C1EF-483B-BC5E-AD3681B9A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33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3E1600-10D5-4ABD-9401-A4019ECF498A}" type="datetime1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EC2B3-C1EF-483B-BC5E-AD3681B9A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06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CFE8D1-FE12-47FB-AE7E-03B59A21C2B0}" type="datetime1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EC2B3-C1EF-483B-BC5E-AD3681B9A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05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FE50F-658D-4B03-B3B9-93FA9BD15E38}" type="datetime1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EC2B3-C1EF-483B-BC5E-AD3681B9A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58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2FFF9E-EE60-4BD7-A5FB-E914471D623C}" type="datetime1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EC2B3-C1EF-483B-BC5E-AD3681B9A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02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3"/>
          <p:cNvSpPr txBox="1">
            <a:spLocks/>
          </p:cNvSpPr>
          <p:nvPr userDrawn="1"/>
        </p:nvSpPr>
        <p:spPr>
          <a:xfrm>
            <a:off x="11541760" y="6244590"/>
            <a:ext cx="391159" cy="365125"/>
          </a:xfrm>
          <a:prstGeom prst="rect">
            <a:avLst/>
          </a:prstGeom>
          <a:solidFill>
            <a:srgbClr val="5594D9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AEDF856-525F-42A6-9CD8-121BB30B336C}" type="slidenum">
              <a:rPr lang="en-US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/>
              <a:t>‹#›</a:t>
            </a:fld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49481" y="1905713"/>
            <a:ext cx="6401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Montserrat" panose="00000500000000000000" pitchFamily="2" charset="0"/>
              </a:rPr>
              <a:t>Headline XXXXXXXXXXXXXX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752030" y="1737360"/>
            <a:ext cx="828942" cy="108532"/>
          </a:xfrm>
          <a:prstGeom prst="rect">
            <a:avLst/>
          </a:prstGeom>
          <a:solidFill>
            <a:srgbClr val="0034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649481" y="2764313"/>
            <a:ext cx="107084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aseline="30000" dirty="0">
                <a:latin typeface="Montserrat" panose="00000500000000000000" pitchFamily="2" charset="0"/>
              </a:rPr>
              <a:t>Tatis as </a:t>
            </a:r>
            <a:r>
              <a:rPr lang="en-US" baseline="30000" dirty="0" err="1">
                <a:latin typeface="Montserrat" panose="00000500000000000000" pitchFamily="2" charset="0"/>
              </a:rPr>
              <a:t>voluptatquo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elitatem</a:t>
            </a:r>
            <a:r>
              <a:rPr lang="en-US" baseline="30000" dirty="0">
                <a:latin typeface="Montserrat" panose="00000500000000000000" pitchFamily="2" charset="0"/>
              </a:rPr>
              <a:t> que </a:t>
            </a:r>
            <a:r>
              <a:rPr lang="en-US" baseline="30000" dirty="0" err="1">
                <a:latin typeface="Montserrat" panose="00000500000000000000" pitchFamily="2" charset="0"/>
              </a:rPr>
              <a:t>voluptatum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ratumquam</a:t>
            </a:r>
            <a:r>
              <a:rPr lang="en-US" baseline="30000" dirty="0">
                <a:latin typeface="Montserrat" panose="00000500000000000000" pitchFamily="2" charset="0"/>
              </a:rPr>
              <a:t>, </a:t>
            </a:r>
            <a:r>
              <a:rPr lang="en-US" baseline="30000" dirty="0" err="1">
                <a:latin typeface="Montserrat" panose="00000500000000000000" pitchFamily="2" charset="0"/>
              </a:rPr>
              <a:t>officiis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mo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te</a:t>
            </a:r>
            <a:r>
              <a:rPr lang="en-US" baseline="30000" dirty="0">
                <a:latin typeface="Montserrat" panose="00000500000000000000" pitchFamily="2" charset="0"/>
              </a:rPr>
              <a:t> rest </a:t>
            </a:r>
            <a:r>
              <a:rPr lang="en-US" baseline="30000" dirty="0" err="1">
                <a:latin typeface="Montserrat" panose="00000500000000000000" pitchFamily="2" charset="0"/>
              </a:rPr>
              <a:t>quidus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perrovid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explabore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consequatur</a:t>
            </a:r>
            <a:r>
              <a:rPr lang="en-US" baseline="30000" dirty="0">
                <a:latin typeface="Montserrat" panose="00000500000000000000" pitchFamily="2" charset="0"/>
              </a:rPr>
              <a:t> sinus </a:t>
            </a:r>
            <a:r>
              <a:rPr lang="en-US" baseline="30000" dirty="0" err="1">
                <a:latin typeface="Montserrat" panose="00000500000000000000" pitchFamily="2" charset="0"/>
              </a:rPr>
              <a:t>sitiate</a:t>
            </a:r>
            <a:r>
              <a:rPr lang="en-US" baseline="30000" dirty="0">
                <a:latin typeface="Montserrat" panose="00000500000000000000" pitchFamily="2" charset="0"/>
              </a:rPr>
              <a:t> ipsum vide </a:t>
            </a:r>
            <a:r>
              <a:rPr lang="en-US" baseline="30000" dirty="0" err="1">
                <a:latin typeface="Montserrat" panose="00000500000000000000" pitchFamily="2" charset="0"/>
              </a:rPr>
              <a:t>natur</a:t>
            </a:r>
            <a:r>
              <a:rPr lang="en-US" baseline="30000" dirty="0">
                <a:latin typeface="Montserrat" panose="00000500000000000000" pitchFamily="2" charset="0"/>
              </a:rPr>
              <a:t> mod </a:t>
            </a:r>
            <a:r>
              <a:rPr lang="en-US" baseline="30000" dirty="0" err="1">
                <a:latin typeface="Montserrat" panose="00000500000000000000" pitchFamily="2" charset="0"/>
              </a:rPr>
              <a:t>quam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fuga</a:t>
            </a:r>
            <a:r>
              <a:rPr lang="en-US" baseline="30000" dirty="0">
                <a:latin typeface="Montserrat" panose="00000500000000000000" pitchFamily="2" charset="0"/>
              </a:rPr>
              <a:t>. </a:t>
            </a:r>
            <a:r>
              <a:rPr lang="en-US" baseline="30000" dirty="0" err="1">
                <a:latin typeface="Montserrat" panose="00000500000000000000" pitchFamily="2" charset="0"/>
              </a:rPr>
              <a:t>Itatur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molupta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spicae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persperiores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nonsent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volorem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incipsant</a:t>
            </a:r>
            <a:r>
              <a:rPr lang="en-US" baseline="30000" dirty="0">
                <a:latin typeface="Montserrat" panose="00000500000000000000" pitchFamily="2" charset="0"/>
              </a:rPr>
              <a:t>, </a:t>
            </a:r>
            <a:r>
              <a:rPr lang="en-US" baseline="30000" dirty="0" err="1">
                <a:latin typeface="Montserrat" panose="00000500000000000000" pitchFamily="2" charset="0"/>
              </a:rPr>
              <a:t>nectore</a:t>
            </a:r>
            <a:r>
              <a:rPr lang="en-US" baseline="30000" dirty="0">
                <a:latin typeface="Montserrat" panose="00000500000000000000" pitchFamily="2" charset="0"/>
              </a:rPr>
              <a:t> ne </a:t>
            </a:r>
            <a:r>
              <a:rPr lang="en-US" baseline="30000" dirty="0" err="1">
                <a:latin typeface="Montserrat" panose="00000500000000000000" pitchFamily="2" charset="0"/>
              </a:rPr>
              <a:t>conseque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sed</a:t>
            </a:r>
            <a:r>
              <a:rPr lang="en-US" baseline="30000" dirty="0">
                <a:latin typeface="Montserrat" panose="00000500000000000000" pitchFamily="2" charset="0"/>
              </a:rPr>
              <a:t> quo </a:t>
            </a:r>
            <a:r>
              <a:rPr lang="en-US" baseline="30000" dirty="0" err="1">
                <a:latin typeface="Montserrat" panose="00000500000000000000" pitchFamily="2" charset="0"/>
              </a:rPr>
              <a:t>tectatur</a:t>
            </a:r>
            <a:r>
              <a:rPr lang="en-US" baseline="30000" dirty="0">
                <a:latin typeface="Montserrat" panose="00000500000000000000" pitchFamily="2" charset="0"/>
              </a:rPr>
              <a:t>, </a:t>
            </a:r>
            <a:r>
              <a:rPr lang="en-US" baseline="30000" dirty="0" err="1">
                <a:latin typeface="Montserrat" panose="00000500000000000000" pitchFamily="2" charset="0"/>
              </a:rPr>
              <a:t>conest</a:t>
            </a:r>
            <a:r>
              <a:rPr lang="en-US" baseline="30000" dirty="0">
                <a:latin typeface="Montserrat" panose="00000500000000000000" pitchFamily="2" charset="0"/>
              </a:rPr>
              <a:t>, cum sum qui </a:t>
            </a:r>
            <a:r>
              <a:rPr lang="en-US" baseline="30000" dirty="0" err="1">
                <a:latin typeface="Montserrat" panose="00000500000000000000" pitchFamily="2" charset="0"/>
              </a:rPr>
              <a:t>volor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aut</a:t>
            </a:r>
            <a:r>
              <a:rPr lang="en-US" baseline="30000" dirty="0">
                <a:latin typeface="Montserrat" panose="00000500000000000000" pitchFamily="2" charset="0"/>
              </a:rPr>
              <a:t> et </a:t>
            </a:r>
            <a:r>
              <a:rPr lang="en-US" baseline="30000" dirty="0" err="1">
                <a:latin typeface="Montserrat" panose="00000500000000000000" pitchFamily="2" charset="0"/>
              </a:rPr>
              <a:t>aut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odi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ius</a:t>
            </a:r>
            <a:r>
              <a:rPr lang="en-US" baseline="30000" dirty="0">
                <a:latin typeface="Montserrat" panose="00000500000000000000" pitchFamily="2" charset="0"/>
              </a:rPr>
              <a:t>, </a:t>
            </a:r>
            <a:r>
              <a:rPr lang="en-US" baseline="30000" dirty="0" err="1">
                <a:latin typeface="Montserrat" panose="00000500000000000000" pitchFamily="2" charset="0"/>
              </a:rPr>
              <a:t>omnis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doluptur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rerum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quae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excepta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tincto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volupti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consed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modit</a:t>
            </a:r>
            <a:r>
              <a:rPr lang="en-US" baseline="30000" dirty="0">
                <a:latin typeface="Montserrat" panose="00000500000000000000" pitchFamily="2" charset="0"/>
              </a:rPr>
              <a:t>, tempos </a:t>
            </a:r>
            <a:r>
              <a:rPr lang="en-US" baseline="30000" dirty="0" err="1">
                <a:latin typeface="Montserrat" panose="00000500000000000000" pitchFamily="2" charset="0"/>
              </a:rPr>
              <a:t>dolore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ratur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rere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eost</a:t>
            </a:r>
            <a:r>
              <a:rPr lang="en-US" baseline="30000" dirty="0">
                <a:latin typeface="Montserrat" panose="00000500000000000000" pitchFamily="2" charset="0"/>
              </a:rPr>
              <a:t>, </a:t>
            </a:r>
            <a:r>
              <a:rPr lang="en-US" baseline="30000" dirty="0" err="1">
                <a:latin typeface="Montserrat" panose="00000500000000000000" pitchFamily="2" charset="0"/>
              </a:rPr>
              <a:t>ius</a:t>
            </a:r>
            <a:r>
              <a:rPr lang="en-US" baseline="30000" dirty="0">
                <a:latin typeface="Montserrat" panose="00000500000000000000" pitchFamily="2" charset="0"/>
              </a:rPr>
              <a:t> et, </a:t>
            </a:r>
            <a:r>
              <a:rPr lang="en-US" baseline="30000" dirty="0" err="1">
                <a:latin typeface="Montserrat" panose="00000500000000000000" pitchFamily="2" charset="0"/>
              </a:rPr>
              <a:t>odicidenis</a:t>
            </a:r>
            <a:r>
              <a:rPr lang="en-US" baseline="30000" dirty="0">
                <a:latin typeface="Montserrat" panose="00000500000000000000" pitchFamily="2" charset="0"/>
              </a:rPr>
              <a:t> et </a:t>
            </a:r>
            <a:r>
              <a:rPr lang="en-US" baseline="30000" dirty="0" err="1">
                <a:latin typeface="Montserrat" panose="00000500000000000000" pitchFamily="2" charset="0"/>
              </a:rPr>
              <a:t>liam</a:t>
            </a:r>
            <a:r>
              <a:rPr lang="en-US" baseline="30000" dirty="0">
                <a:latin typeface="Montserrat" panose="00000500000000000000" pitchFamily="2" charset="0"/>
              </a:rPr>
              <a:t> que </a:t>
            </a:r>
            <a:r>
              <a:rPr lang="en-US" baseline="30000" dirty="0" err="1">
                <a:latin typeface="Montserrat" panose="00000500000000000000" pitchFamily="2" charset="0"/>
              </a:rPr>
              <a:t>doluptatur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molupta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ssuntec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uptatem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porrore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caboribus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eatione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cuptum</a:t>
            </a:r>
            <a:r>
              <a:rPr lang="en-US" baseline="30000" dirty="0">
                <a:latin typeface="Montserrat" panose="00000500000000000000" pitchFamily="2" charset="0"/>
              </a:rPr>
              <a:t> Tatis as </a:t>
            </a:r>
            <a:r>
              <a:rPr lang="en-US" baseline="30000" dirty="0" err="1">
                <a:latin typeface="Montserrat" panose="00000500000000000000" pitchFamily="2" charset="0"/>
              </a:rPr>
              <a:t>voluptatquo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elitatem</a:t>
            </a:r>
            <a:r>
              <a:rPr lang="en-US" baseline="30000" dirty="0">
                <a:latin typeface="Montserrat" panose="00000500000000000000" pitchFamily="2" charset="0"/>
              </a:rPr>
              <a:t> que </a:t>
            </a:r>
            <a:r>
              <a:rPr lang="en-US" baseline="30000" dirty="0" err="1">
                <a:latin typeface="Montserrat" panose="00000500000000000000" pitchFamily="2" charset="0"/>
              </a:rPr>
              <a:t>voluptatum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ratumquam</a:t>
            </a:r>
            <a:r>
              <a:rPr lang="en-US" baseline="30000" dirty="0">
                <a:latin typeface="Montserrat" panose="00000500000000000000" pitchFamily="2" charset="0"/>
              </a:rPr>
              <a:t>, </a:t>
            </a:r>
            <a:r>
              <a:rPr lang="en-US" baseline="30000" dirty="0" err="1">
                <a:latin typeface="Montserrat" panose="00000500000000000000" pitchFamily="2" charset="0"/>
              </a:rPr>
              <a:t>officiis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mo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te</a:t>
            </a:r>
            <a:r>
              <a:rPr lang="en-US" baseline="30000" dirty="0">
                <a:latin typeface="Montserrat" panose="00000500000000000000" pitchFamily="2" charset="0"/>
              </a:rPr>
              <a:t> rest </a:t>
            </a:r>
            <a:r>
              <a:rPr lang="en-US" baseline="30000" dirty="0" err="1">
                <a:latin typeface="Montserrat" panose="00000500000000000000" pitchFamily="2" charset="0"/>
              </a:rPr>
              <a:t>quidus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perrovid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explabore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consequatur</a:t>
            </a:r>
            <a:r>
              <a:rPr lang="en-US" baseline="30000" dirty="0">
                <a:latin typeface="Montserrat" panose="00000500000000000000" pitchFamily="2" charset="0"/>
              </a:rPr>
              <a:t> sinus </a:t>
            </a:r>
            <a:r>
              <a:rPr lang="en-US" baseline="30000" dirty="0" err="1">
                <a:latin typeface="Montserrat" panose="00000500000000000000" pitchFamily="2" charset="0"/>
              </a:rPr>
              <a:t>sitiate</a:t>
            </a:r>
            <a:r>
              <a:rPr lang="en-US" baseline="30000" dirty="0">
                <a:latin typeface="Montserrat" panose="00000500000000000000" pitchFamily="2" charset="0"/>
              </a:rPr>
              <a:t> ipsum vide </a:t>
            </a:r>
            <a:r>
              <a:rPr lang="en-US" baseline="30000" dirty="0" err="1">
                <a:latin typeface="Montserrat" panose="00000500000000000000" pitchFamily="2" charset="0"/>
              </a:rPr>
              <a:t>natur</a:t>
            </a:r>
            <a:r>
              <a:rPr lang="en-US" baseline="30000" dirty="0">
                <a:latin typeface="Montserrat" panose="00000500000000000000" pitchFamily="2" charset="0"/>
              </a:rPr>
              <a:t> mod </a:t>
            </a:r>
            <a:r>
              <a:rPr lang="en-US" baseline="30000" dirty="0" err="1">
                <a:latin typeface="Montserrat" panose="00000500000000000000" pitchFamily="2" charset="0"/>
              </a:rPr>
              <a:t>quam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fuga</a:t>
            </a:r>
            <a:r>
              <a:rPr lang="en-US" baseline="30000" dirty="0">
                <a:latin typeface="Montserrat" panose="00000500000000000000" pitchFamily="2" charset="0"/>
              </a:rPr>
              <a:t>. </a:t>
            </a:r>
            <a:r>
              <a:rPr lang="en-US" baseline="30000" dirty="0" err="1">
                <a:latin typeface="Montserrat" panose="00000500000000000000" pitchFamily="2" charset="0"/>
              </a:rPr>
              <a:t>Itatur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molupta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spicae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persperiores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nonsent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volorem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incipsant</a:t>
            </a:r>
            <a:r>
              <a:rPr lang="en-US" baseline="30000" dirty="0">
                <a:latin typeface="Montserrat" panose="00000500000000000000" pitchFamily="2" charset="0"/>
              </a:rPr>
              <a:t>, </a:t>
            </a:r>
            <a:r>
              <a:rPr lang="en-US" baseline="30000" dirty="0" err="1">
                <a:latin typeface="Montserrat" panose="00000500000000000000" pitchFamily="2" charset="0"/>
              </a:rPr>
              <a:t>nectore</a:t>
            </a:r>
            <a:r>
              <a:rPr lang="en-US" baseline="30000" dirty="0">
                <a:latin typeface="Montserrat" panose="00000500000000000000" pitchFamily="2" charset="0"/>
              </a:rPr>
              <a:t> ne </a:t>
            </a:r>
            <a:r>
              <a:rPr lang="en-US" baseline="30000" dirty="0" err="1">
                <a:latin typeface="Montserrat" panose="00000500000000000000" pitchFamily="2" charset="0"/>
              </a:rPr>
              <a:t>conseque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sed</a:t>
            </a:r>
            <a:r>
              <a:rPr lang="en-US" baseline="30000" dirty="0">
                <a:latin typeface="Montserrat" panose="00000500000000000000" pitchFamily="2" charset="0"/>
              </a:rPr>
              <a:t> quo </a:t>
            </a:r>
            <a:r>
              <a:rPr lang="en-US" baseline="30000" dirty="0" err="1">
                <a:latin typeface="Montserrat" panose="00000500000000000000" pitchFamily="2" charset="0"/>
              </a:rPr>
              <a:t>tectatur</a:t>
            </a:r>
            <a:r>
              <a:rPr lang="en-US" baseline="30000" dirty="0">
                <a:latin typeface="Montserrat" panose="00000500000000000000" pitchFamily="2" charset="0"/>
              </a:rPr>
              <a:t>, </a:t>
            </a:r>
            <a:r>
              <a:rPr lang="en-US" baseline="30000" dirty="0" err="1">
                <a:latin typeface="Montserrat" panose="00000500000000000000" pitchFamily="2" charset="0"/>
              </a:rPr>
              <a:t>conest</a:t>
            </a:r>
            <a:r>
              <a:rPr lang="en-US" baseline="30000" dirty="0">
                <a:latin typeface="Montserrat" panose="00000500000000000000" pitchFamily="2" charset="0"/>
              </a:rPr>
              <a:t>, cum sum qui </a:t>
            </a:r>
            <a:r>
              <a:rPr lang="en-US" baseline="30000" dirty="0" err="1">
                <a:latin typeface="Montserrat" panose="00000500000000000000" pitchFamily="2" charset="0"/>
              </a:rPr>
              <a:t>volor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aut</a:t>
            </a:r>
            <a:r>
              <a:rPr lang="en-US" baseline="30000" dirty="0">
                <a:latin typeface="Montserrat" panose="00000500000000000000" pitchFamily="2" charset="0"/>
              </a:rPr>
              <a:t> et </a:t>
            </a:r>
            <a:r>
              <a:rPr lang="en-US" baseline="30000" dirty="0" err="1">
                <a:latin typeface="Montserrat" panose="00000500000000000000" pitchFamily="2" charset="0"/>
              </a:rPr>
              <a:t>aut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odi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ius</a:t>
            </a:r>
            <a:r>
              <a:rPr lang="en-US" baseline="30000" dirty="0">
                <a:latin typeface="Montserrat" panose="00000500000000000000" pitchFamily="2" charset="0"/>
              </a:rPr>
              <a:t>, </a:t>
            </a:r>
            <a:r>
              <a:rPr lang="en-US" baseline="30000" dirty="0" err="1">
                <a:latin typeface="Montserrat" panose="00000500000000000000" pitchFamily="2" charset="0"/>
              </a:rPr>
              <a:t>omnis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doluptur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rerum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quae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excepta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tincto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volupti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consed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modit</a:t>
            </a:r>
            <a:r>
              <a:rPr lang="en-US" baseline="30000" dirty="0">
                <a:latin typeface="Montserrat" panose="00000500000000000000" pitchFamily="2" charset="0"/>
              </a:rPr>
              <a:t>, tempos </a:t>
            </a:r>
            <a:r>
              <a:rPr lang="en-US" baseline="30000" dirty="0" err="1">
                <a:latin typeface="Montserrat" panose="00000500000000000000" pitchFamily="2" charset="0"/>
              </a:rPr>
              <a:t>dolore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ratur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rere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eost</a:t>
            </a:r>
            <a:r>
              <a:rPr lang="en-US" baseline="30000" dirty="0">
                <a:latin typeface="Montserrat" panose="00000500000000000000" pitchFamily="2" charset="0"/>
              </a:rPr>
              <a:t>, </a:t>
            </a:r>
            <a:r>
              <a:rPr lang="en-US" baseline="30000" dirty="0" err="1">
                <a:latin typeface="Montserrat" panose="00000500000000000000" pitchFamily="2" charset="0"/>
              </a:rPr>
              <a:t>ius</a:t>
            </a:r>
            <a:r>
              <a:rPr lang="en-US" baseline="30000" dirty="0">
                <a:latin typeface="Montserrat" panose="00000500000000000000" pitchFamily="2" charset="0"/>
              </a:rPr>
              <a:t> et, </a:t>
            </a:r>
            <a:r>
              <a:rPr lang="en-US" baseline="30000" dirty="0" err="1">
                <a:latin typeface="Montserrat" panose="00000500000000000000" pitchFamily="2" charset="0"/>
              </a:rPr>
              <a:t>odicidenis</a:t>
            </a:r>
            <a:r>
              <a:rPr lang="en-US" baseline="30000" dirty="0">
                <a:latin typeface="Montserrat" panose="00000500000000000000" pitchFamily="2" charset="0"/>
              </a:rPr>
              <a:t> et </a:t>
            </a:r>
            <a:r>
              <a:rPr lang="en-US" baseline="30000" dirty="0" err="1">
                <a:latin typeface="Montserrat" panose="00000500000000000000" pitchFamily="2" charset="0"/>
              </a:rPr>
              <a:t>liam</a:t>
            </a:r>
            <a:r>
              <a:rPr lang="en-US" baseline="30000" dirty="0">
                <a:latin typeface="Montserrat" panose="00000500000000000000" pitchFamily="2" charset="0"/>
              </a:rPr>
              <a:t> que </a:t>
            </a:r>
            <a:r>
              <a:rPr lang="en-US" baseline="30000" dirty="0" err="1">
                <a:latin typeface="Montserrat" panose="00000500000000000000" pitchFamily="2" charset="0"/>
              </a:rPr>
              <a:t>doluptatur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molupta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ssuntec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uptatem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porrore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caboribus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eatione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cuptum</a:t>
            </a:r>
            <a:endParaRPr lang="en-US" baseline="30000" dirty="0">
              <a:latin typeface="Montserrat" panose="00000500000000000000" pitchFamily="2" charset="0"/>
            </a:endParaRPr>
          </a:p>
          <a:p>
            <a:pPr>
              <a:lnSpc>
                <a:spcPct val="150000"/>
              </a:lnSpc>
            </a:pPr>
            <a:endParaRPr lang="en-US" baseline="30000" dirty="0">
              <a:latin typeface="Montserrat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baseline="30000" dirty="0">
                <a:latin typeface="Montserrat" panose="00000500000000000000" pitchFamily="2" charset="0"/>
              </a:rPr>
              <a:t>Tatis as </a:t>
            </a:r>
            <a:r>
              <a:rPr lang="en-US" baseline="30000" dirty="0" err="1">
                <a:latin typeface="Montserrat" panose="00000500000000000000" pitchFamily="2" charset="0"/>
              </a:rPr>
              <a:t>voluptatquo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elitatem</a:t>
            </a:r>
            <a:r>
              <a:rPr lang="en-US" baseline="30000" dirty="0">
                <a:latin typeface="Montserrat" panose="00000500000000000000" pitchFamily="2" charset="0"/>
              </a:rPr>
              <a:t> que </a:t>
            </a:r>
            <a:r>
              <a:rPr lang="en-US" baseline="30000" dirty="0" err="1">
                <a:latin typeface="Montserrat" panose="00000500000000000000" pitchFamily="2" charset="0"/>
              </a:rPr>
              <a:t>voluptatum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ratumquam</a:t>
            </a:r>
            <a:r>
              <a:rPr lang="en-US" baseline="30000" dirty="0">
                <a:latin typeface="Montserrat" panose="00000500000000000000" pitchFamily="2" charset="0"/>
              </a:rPr>
              <a:t>, </a:t>
            </a:r>
            <a:r>
              <a:rPr lang="en-US" baseline="30000" dirty="0" err="1">
                <a:latin typeface="Montserrat" panose="00000500000000000000" pitchFamily="2" charset="0"/>
              </a:rPr>
              <a:t>officiis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mo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te</a:t>
            </a:r>
            <a:r>
              <a:rPr lang="en-US" baseline="30000" dirty="0">
                <a:latin typeface="Montserrat" panose="00000500000000000000" pitchFamily="2" charset="0"/>
              </a:rPr>
              <a:t> rest </a:t>
            </a:r>
            <a:r>
              <a:rPr lang="en-US" baseline="30000" dirty="0" err="1">
                <a:latin typeface="Montserrat" panose="00000500000000000000" pitchFamily="2" charset="0"/>
              </a:rPr>
              <a:t>quidus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perrovid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explabore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consequatur</a:t>
            </a:r>
            <a:r>
              <a:rPr lang="en-US" baseline="30000" dirty="0">
                <a:latin typeface="Montserrat" panose="00000500000000000000" pitchFamily="2" charset="0"/>
              </a:rPr>
              <a:t> sinus </a:t>
            </a:r>
            <a:r>
              <a:rPr lang="en-US" baseline="30000" dirty="0" err="1">
                <a:latin typeface="Montserrat" panose="00000500000000000000" pitchFamily="2" charset="0"/>
              </a:rPr>
              <a:t>sitiate</a:t>
            </a:r>
            <a:r>
              <a:rPr lang="en-US" baseline="30000" dirty="0">
                <a:latin typeface="Montserrat" panose="00000500000000000000" pitchFamily="2" charset="0"/>
              </a:rPr>
              <a:t> ipsum vide </a:t>
            </a:r>
            <a:r>
              <a:rPr lang="en-US" baseline="30000" dirty="0" err="1">
                <a:latin typeface="Montserrat" panose="00000500000000000000" pitchFamily="2" charset="0"/>
              </a:rPr>
              <a:t>natur</a:t>
            </a:r>
            <a:r>
              <a:rPr lang="en-US" baseline="30000" dirty="0">
                <a:latin typeface="Montserrat" panose="00000500000000000000" pitchFamily="2" charset="0"/>
              </a:rPr>
              <a:t> mod </a:t>
            </a:r>
            <a:r>
              <a:rPr lang="en-US" baseline="30000" dirty="0" err="1">
                <a:latin typeface="Montserrat" panose="00000500000000000000" pitchFamily="2" charset="0"/>
              </a:rPr>
              <a:t>quam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fuga</a:t>
            </a:r>
            <a:r>
              <a:rPr lang="en-US" baseline="30000" dirty="0">
                <a:latin typeface="Montserrat" panose="00000500000000000000" pitchFamily="2" charset="0"/>
              </a:rPr>
              <a:t>. </a:t>
            </a:r>
            <a:r>
              <a:rPr lang="en-US" baseline="30000" dirty="0" err="1">
                <a:latin typeface="Montserrat" panose="00000500000000000000" pitchFamily="2" charset="0"/>
              </a:rPr>
              <a:t>Itatur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molupta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spicae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persperiores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nonsent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volorem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incipsant</a:t>
            </a:r>
            <a:r>
              <a:rPr lang="en-US" baseline="30000" dirty="0">
                <a:latin typeface="Montserrat" panose="00000500000000000000" pitchFamily="2" charset="0"/>
              </a:rPr>
              <a:t>, </a:t>
            </a:r>
            <a:r>
              <a:rPr lang="en-US" baseline="30000" dirty="0" err="1">
                <a:latin typeface="Montserrat" panose="00000500000000000000" pitchFamily="2" charset="0"/>
              </a:rPr>
              <a:t>nectore</a:t>
            </a:r>
            <a:r>
              <a:rPr lang="en-US" baseline="30000" dirty="0">
                <a:latin typeface="Montserrat" panose="00000500000000000000" pitchFamily="2" charset="0"/>
              </a:rPr>
              <a:t> ne </a:t>
            </a:r>
            <a:r>
              <a:rPr lang="en-US" baseline="30000" dirty="0" err="1">
                <a:latin typeface="Montserrat" panose="00000500000000000000" pitchFamily="2" charset="0"/>
              </a:rPr>
              <a:t>conseque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sed</a:t>
            </a:r>
            <a:r>
              <a:rPr lang="en-US" baseline="30000" dirty="0">
                <a:latin typeface="Montserrat" panose="00000500000000000000" pitchFamily="2" charset="0"/>
              </a:rPr>
              <a:t> quo </a:t>
            </a:r>
            <a:r>
              <a:rPr lang="en-US" baseline="30000" dirty="0" err="1">
                <a:latin typeface="Montserrat" panose="00000500000000000000" pitchFamily="2" charset="0"/>
              </a:rPr>
              <a:t>tectatur</a:t>
            </a:r>
            <a:r>
              <a:rPr lang="en-US" baseline="30000" dirty="0">
                <a:latin typeface="Montserrat" panose="00000500000000000000" pitchFamily="2" charset="0"/>
              </a:rPr>
              <a:t>, </a:t>
            </a:r>
            <a:r>
              <a:rPr lang="en-US" baseline="30000" dirty="0" err="1">
                <a:latin typeface="Montserrat" panose="00000500000000000000" pitchFamily="2" charset="0"/>
              </a:rPr>
              <a:t>conest</a:t>
            </a:r>
            <a:r>
              <a:rPr lang="en-US" baseline="30000" dirty="0">
                <a:latin typeface="Montserrat" panose="00000500000000000000" pitchFamily="2" charset="0"/>
              </a:rPr>
              <a:t>, cum sum qui </a:t>
            </a:r>
            <a:r>
              <a:rPr lang="en-US" baseline="30000" dirty="0" err="1">
                <a:latin typeface="Montserrat" panose="00000500000000000000" pitchFamily="2" charset="0"/>
              </a:rPr>
              <a:t>volor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aut</a:t>
            </a:r>
            <a:r>
              <a:rPr lang="en-US" baseline="30000" dirty="0">
                <a:latin typeface="Montserrat" panose="00000500000000000000" pitchFamily="2" charset="0"/>
              </a:rPr>
              <a:t> et </a:t>
            </a:r>
            <a:r>
              <a:rPr lang="en-US" baseline="30000" dirty="0" err="1">
                <a:latin typeface="Montserrat" panose="00000500000000000000" pitchFamily="2" charset="0"/>
              </a:rPr>
              <a:t>aut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odi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ius</a:t>
            </a:r>
            <a:r>
              <a:rPr lang="en-US" baseline="30000" dirty="0">
                <a:latin typeface="Montserrat" panose="00000500000000000000" pitchFamily="2" charset="0"/>
              </a:rPr>
              <a:t>, </a:t>
            </a:r>
            <a:r>
              <a:rPr lang="en-US" baseline="30000" dirty="0" err="1">
                <a:latin typeface="Montserrat" panose="00000500000000000000" pitchFamily="2" charset="0"/>
              </a:rPr>
              <a:t>omnis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doluptur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rerum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quae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excepta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tincto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volupti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consed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modit</a:t>
            </a:r>
            <a:r>
              <a:rPr lang="en-US" baseline="30000" dirty="0">
                <a:latin typeface="Montserrat" panose="00000500000000000000" pitchFamily="2" charset="0"/>
              </a:rPr>
              <a:t>, tempos </a:t>
            </a:r>
            <a:r>
              <a:rPr lang="en-US" baseline="30000" dirty="0" err="1">
                <a:latin typeface="Montserrat" panose="00000500000000000000" pitchFamily="2" charset="0"/>
              </a:rPr>
              <a:t>dolore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ratur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rere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eost</a:t>
            </a:r>
            <a:r>
              <a:rPr lang="en-US" baseline="30000" dirty="0">
                <a:latin typeface="Montserrat" panose="00000500000000000000" pitchFamily="2" charset="0"/>
              </a:rPr>
              <a:t>, </a:t>
            </a:r>
            <a:r>
              <a:rPr lang="en-US" baseline="30000" dirty="0" err="1">
                <a:latin typeface="Montserrat" panose="00000500000000000000" pitchFamily="2" charset="0"/>
              </a:rPr>
              <a:t>ius</a:t>
            </a:r>
            <a:r>
              <a:rPr lang="en-US" baseline="30000" dirty="0">
                <a:latin typeface="Montserrat" panose="00000500000000000000" pitchFamily="2" charset="0"/>
              </a:rPr>
              <a:t> et, </a:t>
            </a:r>
            <a:r>
              <a:rPr lang="en-US" baseline="30000" dirty="0" err="1">
                <a:latin typeface="Montserrat" panose="00000500000000000000" pitchFamily="2" charset="0"/>
              </a:rPr>
              <a:t>odicidenis</a:t>
            </a:r>
            <a:r>
              <a:rPr lang="en-US" baseline="30000" dirty="0">
                <a:latin typeface="Montserrat" panose="00000500000000000000" pitchFamily="2" charset="0"/>
              </a:rPr>
              <a:t> et </a:t>
            </a:r>
            <a:r>
              <a:rPr lang="en-US" baseline="30000" dirty="0" err="1">
                <a:latin typeface="Montserrat" panose="00000500000000000000" pitchFamily="2" charset="0"/>
              </a:rPr>
              <a:t>liam</a:t>
            </a:r>
            <a:r>
              <a:rPr lang="en-US" baseline="30000" dirty="0">
                <a:latin typeface="Montserrat" panose="00000500000000000000" pitchFamily="2" charset="0"/>
              </a:rPr>
              <a:t> que </a:t>
            </a:r>
            <a:r>
              <a:rPr lang="en-US" baseline="30000" dirty="0" err="1">
                <a:latin typeface="Montserrat" panose="00000500000000000000" pitchFamily="2" charset="0"/>
              </a:rPr>
              <a:t>doluptatur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molupta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ssuntec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uptatem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porrore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caboribus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eatione</a:t>
            </a:r>
            <a:r>
              <a:rPr lang="en-US" baseline="30000" dirty="0">
                <a:latin typeface="Montserrat" panose="00000500000000000000" pitchFamily="2" charset="0"/>
              </a:rPr>
              <a:t> </a:t>
            </a:r>
            <a:r>
              <a:rPr lang="en-US" baseline="30000" dirty="0" err="1">
                <a:latin typeface="Montserrat" panose="00000500000000000000" pitchFamily="2" charset="0"/>
              </a:rPr>
              <a:t>cuptum</a:t>
            </a:r>
            <a:endParaRPr lang="en-US" baseline="300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058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649481" y="1905713"/>
            <a:ext cx="6401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Montserrat" panose="00000500000000000000" pitchFamily="2" charset="0"/>
              </a:rPr>
              <a:t>Headline XXXXXXXXXXXXXX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752030" y="1737360"/>
            <a:ext cx="828942" cy="108532"/>
          </a:xfrm>
          <a:prstGeom prst="rect">
            <a:avLst/>
          </a:prstGeom>
          <a:solidFill>
            <a:srgbClr val="0034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4692992" y="258066"/>
            <a:ext cx="7213834" cy="769441"/>
          </a:xfrm>
          <a:prstGeom prst="rect">
            <a:avLst/>
          </a:prstGeom>
          <a:effectLst>
            <a:outerShdw blurRad="139700" dist="50800" dir="4620000" algn="ctr" rotWithShape="0">
              <a:srgbClr val="000000">
                <a:alpha val="29000"/>
              </a:srgbClr>
            </a:outerShdw>
            <a:reflection stA="59000" endPos="0" dist="50800" dir="5400000" sy="-100000" algn="bl" rotWithShape="0"/>
          </a:effectLst>
        </p:spPr>
        <p:txBody>
          <a:bodyPr wrap="none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Interactive Visualization</a:t>
            </a:r>
            <a:endParaRPr lang="en-US" sz="4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791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346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050" y="0"/>
            <a:ext cx="122301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512606" y="1538243"/>
            <a:ext cx="9169637" cy="2530174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38100" dist="38100" dir="2580000" algn="ctr" rotWithShape="0">
              <a:srgbClr val="000000">
                <a:alpha val="4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563" y="1749991"/>
            <a:ext cx="8428848" cy="2135270"/>
          </a:xfrm>
          <a:prstGeom prst="rect">
            <a:avLst/>
          </a:prstGeom>
          <a:effectLst>
            <a:outerShdw blurRad="177800" dist="50800" dir="6180000" algn="ctr" rotWithShape="0">
              <a:srgbClr val="000000">
                <a:alpha val="40000"/>
              </a:srgbClr>
            </a:outerShdw>
          </a:effectLst>
        </p:spPr>
      </p:pic>
      <p:sp>
        <p:nvSpPr>
          <p:cNvPr id="10" name="TextBox 9"/>
          <p:cNvSpPr txBox="1"/>
          <p:nvPr userDrawn="1"/>
        </p:nvSpPr>
        <p:spPr>
          <a:xfrm>
            <a:off x="4012737" y="5315484"/>
            <a:ext cx="416652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Montserrat SemiBold" panose="00000700000000000000" pitchFamily="2" charset="0"/>
              </a:rPr>
              <a:t>Presentation Title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Montserrat SemiBold" panose="00000700000000000000" pitchFamily="2" charset="0"/>
              </a:rPr>
              <a:t>XXXXXXXXXXXXXXXXXX</a:t>
            </a:r>
          </a:p>
          <a:p>
            <a:pPr algn="ctr"/>
            <a:r>
              <a:rPr lang="en-US" sz="2000" i="1" dirty="0">
                <a:solidFill>
                  <a:schemeClr val="bg1"/>
                </a:solidFill>
                <a:latin typeface="Montserrat" panose="00000500000000000000" pitchFamily="2" charset="0"/>
              </a:rPr>
              <a:t>PRESENTER NAME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24740" y="6084925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City XXXXXXXX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340411" y="6084925"/>
            <a:ext cx="1510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Date XX, XXXX</a:t>
            </a:r>
          </a:p>
        </p:txBody>
      </p:sp>
    </p:spTree>
    <p:extLst>
      <p:ext uri="{BB962C8B-B14F-4D97-AF65-F5344CB8AC3E}">
        <p14:creationId xmlns:p14="http://schemas.microsoft.com/office/powerpoint/2010/main" val="1989618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03767"/>
            <a:ext cx="12192000" cy="565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73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84048" indent="-182880">
              <a:buFont typeface="Arial" panose="020B0604020202020204" pitchFamily="34" charset="0"/>
              <a:buChar char="•"/>
              <a:defRPr/>
            </a:lvl2pPr>
            <a:lvl3pPr marL="566928" indent="-182880">
              <a:buFont typeface="Arial" panose="020B0604020202020204" pitchFamily="34" charset="0"/>
              <a:buChar char="•"/>
              <a:defRPr/>
            </a:lvl3pPr>
            <a:lvl4pPr marL="749808" indent="-182880">
              <a:buFont typeface="Arial" panose="020B0604020202020204" pitchFamily="34" charset="0"/>
              <a:buChar char="•"/>
              <a:defRPr/>
            </a:lvl4pPr>
            <a:lvl5pPr marL="932688" indent="-18288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6BF4-0BA8-4448-8024-160EDD20C99F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0FD1-14BF-45DA-A304-B72ED9234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47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A04F5A-3FC2-4027-8B78-53A1D4539EFC}" type="datetime1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EC2B3-C1EF-483B-BC5E-AD3681B9A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1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3270CC-5C3B-4968-B3F9-06DB3FB0B71A}" type="datetime1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EC2B3-C1EF-483B-BC5E-AD3681B9A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47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11050" cy="1217301"/>
          </a:xfrm>
          <a:prstGeom prst="rect">
            <a:avLst/>
          </a:prstGeom>
        </p:spPr>
      </p:pic>
      <p:sp>
        <p:nvSpPr>
          <p:cNvPr id="10" name="Slide Number Placeholder 13"/>
          <p:cNvSpPr txBox="1">
            <a:spLocks/>
          </p:cNvSpPr>
          <p:nvPr userDrawn="1"/>
        </p:nvSpPr>
        <p:spPr>
          <a:xfrm>
            <a:off x="11541760" y="6244590"/>
            <a:ext cx="391159" cy="365125"/>
          </a:xfrm>
          <a:prstGeom prst="rect">
            <a:avLst/>
          </a:prstGeom>
          <a:solidFill>
            <a:srgbClr val="00347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AEDF856-525F-42A6-9CD8-121BB30B336C}" type="slidenum">
              <a:rPr lang="en-US" smtClean="0">
                <a:solidFill>
                  <a:schemeClr val="bg1"/>
                </a:solidFill>
                <a:latin typeface="Montserrat" panose="00000500000000000000" pitchFamily="2" charset="0"/>
              </a:rPr>
              <a:pPr algn="ctr"/>
              <a:t>‹#›</a:t>
            </a:fld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37320" y="232463"/>
            <a:ext cx="2266123" cy="73981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190500" dist="38100" dir="2580000" sx="101000" sy="101000" algn="ctr" rotWithShape="0">
              <a:srgbClr val="000000">
                <a:alpha val="8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338" y="341128"/>
            <a:ext cx="2054089" cy="520359"/>
          </a:xfrm>
          <a:prstGeom prst="rect">
            <a:avLst/>
          </a:prstGeom>
          <a:effectLst>
            <a:outerShdw blurRad="50800" dist="25400" dir="6180000" algn="ctr" rotWithShape="0">
              <a:srgbClr val="000000">
                <a:alpha val="3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791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61" r:id="rId5"/>
    <p:sldLayoutId id="2147483659" r:id="rId6"/>
    <p:sldLayoutId id="2147483672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12606" y="1538243"/>
            <a:ext cx="9169637" cy="2530174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38100" dist="38100" dir="2580000" algn="ctr" rotWithShape="0">
              <a:srgbClr val="000000">
                <a:alpha val="4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563" y="1749991"/>
            <a:ext cx="8428848" cy="2135270"/>
          </a:xfrm>
          <a:prstGeom prst="rect">
            <a:avLst/>
          </a:prstGeom>
          <a:effectLst>
            <a:outerShdw blurRad="177800" dist="50800" dir="6180000" algn="ctr" rotWithShape="0">
              <a:srgbClr val="000000">
                <a:alpha val="40000"/>
              </a:srgbClr>
            </a:outerShdw>
          </a:effectLst>
        </p:spPr>
      </p:pic>
      <p:sp>
        <p:nvSpPr>
          <p:cNvPr id="9" name="TextBox 8"/>
          <p:cNvSpPr txBox="1"/>
          <p:nvPr userDrawn="1"/>
        </p:nvSpPr>
        <p:spPr>
          <a:xfrm>
            <a:off x="4012737" y="5315484"/>
            <a:ext cx="416652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Montserrat SemiBold" panose="00000700000000000000" pitchFamily="2" charset="0"/>
              </a:rPr>
              <a:t>Presentation Title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Montserrat SemiBold" panose="00000700000000000000" pitchFamily="2" charset="0"/>
              </a:rPr>
              <a:t>XXXXXXXXXXXXXXXXXX</a:t>
            </a:r>
          </a:p>
          <a:p>
            <a:pPr algn="ctr"/>
            <a:r>
              <a:rPr lang="en-US" sz="2000" i="1" dirty="0">
                <a:solidFill>
                  <a:schemeClr val="bg1"/>
                </a:solidFill>
                <a:latin typeface="Montserrat" panose="00000500000000000000" pitchFamily="2" charset="0"/>
              </a:rPr>
              <a:t>PRESENTER NAME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24740" y="6084925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City XXXXXXXX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340411" y="6084925"/>
            <a:ext cx="1510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Date XX, XXXX</a:t>
            </a:r>
          </a:p>
        </p:txBody>
      </p:sp>
    </p:spTree>
    <p:extLst>
      <p:ext uri="{BB962C8B-B14F-4D97-AF65-F5344CB8AC3E}">
        <p14:creationId xmlns:p14="http://schemas.microsoft.com/office/powerpoint/2010/main" val="145313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jpe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5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6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jpeg"/><Relationship Id="rId1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7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8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34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35.jpeg"/><Relationship Id="rId9" Type="http://schemas.microsoft.com/office/2007/relationships/diagramDrawing" Target="../diagrams/drawing5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7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8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8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301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12606" y="1538243"/>
            <a:ext cx="9169637" cy="2503917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38100" dist="38100" dir="2580000" algn="ctr" rotWithShape="0">
              <a:srgbClr val="000000">
                <a:alpha val="4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49483" y="6056983"/>
            <a:ext cx="509306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err="1">
                <a:solidFill>
                  <a:schemeClr val="bg1"/>
                </a:solidFill>
                <a:latin typeface="Montserrat" panose="00000500000000000000" pitchFamily="2" charset="0"/>
              </a:rPr>
              <a:t>Suriyanarayan</a:t>
            </a:r>
            <a:r>
              <a:rPr lang="en-US" sz="2000" i="1" dirty="0">
                <a:solidFill>
                  <a:schemeClr val="bg1"/>
                </a:solidFill>
                <a:latin typeface="Montserrat" panose="00000500000000000000" pitchFamily="2" charset="0"/>
              </a:rPr>
              <a:t> Sadasivam</a:t>
            </a:r>
          </a:p>
          <a:p>
            <a:pPr algn="ctr"/>
            <a:r>
              <a:rPr lang="en-US" sz="1400" i="1" dirty="0">
                <a:solidFill>
                  <a:schemeClr val="bg1"/>
                </a:solidFill>
                <a:latin typeface="Montserrat" panose="00000500000000000000" pitchFamily="2" charset="0"/>
              </a:rPr>
              <a:t>Deputy Project Manager, AASHTO Innovation Initiative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4740" y="6084925"/>
            <a:ext cx="1831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Herndon, Virginia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27642" y="6084925"/>
            <a:ext cx="2023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December 12, 2018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6056" y="4664851"/>
            <a:ext cx="10879901" cy="584775"/>
          </a:xfrm>
          <a:prstGeom prst="rect">
            <a:avLst/>
          </a:prstGeom>
          <a:noFill/>
          <a:effectLst>
            <a:outerShdw blurRad="101600" dist="50800" dir="5280000" algn="ctr" rotWithShape="0">
              <a:srgbClr val="000000">
                <a:alpha val="16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Montserrat SemiBold" panose="00000700000000000000" pitchFamily="2" charset="0"/>
              </a:rPr>
              <a:t>AASHTO Innovation Initiative PS&amp;E C-Rev Overview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563" y="1749991"/>
            <a:ext cx="8428848" cy="2135270"/>
          </a:xfrm>
          <a:prstGeom prst="rect">
            <a:avLst/>
          </a:prstGeom>
          <a:effectLst>
            <a:outerShdw blurRad="177800" dist="50800" dir="6180000" algn="ctr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3442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1936466" y="114014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/>
          </p:cNvPr>
          <p:cNvSpPr/>
          <p:nvPr/>
        </p:nvSpPr>
        <p:spPr>
          <a:xfrm>
            <a:off x="3711954" y="258066"/>
            <a:ext cx="8194872" cy="646331"/>
          </a:xfrm>
          <a:prstGeom prst="rect">
            <a:avLst/>
          </a:prstGeom>
          <a:effectLst>
            <a:outerShdw blurRad="139700" dist="50800" dir="4620000" algn="ctr" rotWithShape="0">
              <a:srgbClr val="000000">
                <a:alpha val="29000"/>
              </a:srgbClr>
            </a:outerShdw>
            <a:reflection stA="59000" endPos="0" dist="50800" dir="5400000" sy="-100000" algn="bl" rotWithShape="0"/>
          </a:effectLst>
        </p:spPr>
        <p:txBody>
          <a:bodyPr wrap="none">
            <a:spAutoFit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Recent Active Focus Technologies</a:t>
            </a:r>
            <a:endParaRPr lang="en-US" sz="36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398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959045"/>
            <a:ext cx="6636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http://aii.transportation.org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06" y="140583"/>
            <a:ext cx="6637604" cy="529667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684520" y="2788920"/>
            <a:ext cx="6507480" cy="3649206"/>
            <a:chOff x="5684520" y="2788920"/>
            <a:chExt cx="6507480" cy="3649206"/>
          </a:xfrm>
        </p:grpSpPr>
        <p:sp>
          <p:nvSpPr>
            <p:cNvPr id="8" name="Speech Bubble: Rectangle with Corners Rounded 7"/>
            <p:cNvSpPr/>
            <p:nvPr/>
          </p:nvSpPr>
          <p:spPr>
            <a:xfrm>
              <a:off x="5684520" y="2788920"/>
              <a:ext cx="6507480" cy="3649206"/>
            </a:xfrm>
            <a:prstGeom prst="wedgeRoundRectCallout">
              <a:avLst>
                <a:gd name="adj1" fmla="val -73760"/>
                <a:gd name="adj2" fmla="val -34000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3594" y="2788920"/>
              <a:ext cx="5389331" cy="36492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829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25168" y="5578334"/>
            <a:ext cx="6092190" cy="118822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Montserrat" panose="00000500000000000000" pitchFamily="2" charset="0"/>
                <a:ea typeface="Lato Semibold" panose="020F0502020204030203" pitchFamily="34" charset="0"/>
                <a:cs typeface="Lato Semibold" panose="020F0502020204030203" pitchFamily="34" charset="0"/>
              </a:rPr>
              <a:t>Attendee Polls</a:t>
            </a:r>
          </a:p>
        </p:txBody>
      </p:sp>
      <p:sp>
        <p:nvSpPr>
          <p:cNvPr id="6" name="Subtitle 5"/>
          <p:cNvSpPr>
            <a:spLocks noGrp="1"/>
          </p:cNvSpPr>
          <p:nvPr>
            <p:ph idx="1"/>
          </p:nvPr>
        </p:nvSpPr>
        <p:spPr>
          <a:xfrm>
            <a:off x="1097280" y="3017520"/>
            <a:ext cx="5737860" cy="38771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latin typeface="Montserrat" panose="00000500000000000000" pitchFamily="2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5F4671-41A0-4BDB-A9F0-C17105183313}"/>
              </a:ext>
            </a:extLst>
          </p:cNvPr>
          <p:cNvSpPr/>
          <p:nvPr/>
        </p:nvSpPr>
        <p:spPr>
          <a:xfrm>
            <a:off x="7479011" y="258066"/>
            <a:ext cx="4427815" cy="769441"/>
          </a:xfrm>
          <a:prstGeom prst="rect">
            <a:avLst/>
          </a:prstGeom>
          <a:effectLst>
            <a:outerShdw blurRad="139700" dist="50800" dir="4620000" algn="ctr" rotWithShape="0">
              <a:srgbClr val="000000">
                <a:alpha val="29000"/>
              </a:srgbClr>
            </a:outerShdw>
            <a:reflection stA="59000" endPos="0" dist="50800" dir="5400000" sy="-100000" algn="bl" rotWithShape="0"/>
          </a:effectLst>
        </p:spPr>
        <p:txBody>
          <a:bodyPr wrap="none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Attendee Polls</a:t>
            </a:r>
            <a:endParaRPr lang="en-US" sz="4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7545" y="933788"/>
            <a:ext cx="4907436" cy="49074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0247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301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12606" y="1538243"/>
            <a:ext cx="9169637" cy="2503917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38100" dist="38100" dir="2580000" algn="ctr" rotWithShape="0">
              <a:srgbClr val="000000">
                <a:alpha val="4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69283" y="6056983"/>
            <a:ext cx="465345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bg1"/>
                </a:solidFill>
                <a:latin typeface="Montserrat" panose="00000500000000000000" pitchFamily="2" charset="0"/>
              </a:rPr>
              <a:t>Ryan P. Luck, P.E.</a:t>
            </a:r>
          </a:p>
          <a:p>
            <a:pPr algn="ctr"/>
            <a:r>
              <a:rPr lang="en-US" sz="1400" i="1" dirty="0">
                <a:solidFill>
                  <a:schemeClr val="bg1"/>
                </a:solidFill>
                <a:latin typeface="Montserrat" panose="00000500000000000000" pitchFamily="2" charset="0"/>
              </a:rPr>
              <a:t>Wisconsin Department of Transportation – Construction Chief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4740" y="6084925"/>
            <a:ext cx="2272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Milwaukee, Wisconsin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27642" y="6084925"/>
            <a:ext cx="2023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December 12, 2018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86434" y="4664851"/>
            <a:ext cx="8819146" cy="769441"/>
          </a:xfrm>
          <a:prstGeom prst="rect">
            <a:avLst/>
          </a:prstGeom>
          <a:noFill/>
          <a:effectLst>
            <a:outerShdw blurRad="101600" dist="50800" dir="5280000" algn="ctr" rotWithShape="0">
              <a:srgbClr val="000000">
                <a:alpha val="16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Montserrat SemiBold" panose="00000700000000000000" pitchFamily="2" charset="0"/>
              </a:rPr>
              <a:t>PS&amp;E C-Rev: Cloud Based Plan Review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563" y="1749991"/>
            <a:ext cx="8428848" cy="2135270"/>
          </a:xfrm>
          <a:prstGeom prst="rect">
            <a:avLst/>
          </a:prstGeom>
          <a:effectLst>
            <a:outerShdw blurRad="177800" dist="50800" dir="6180000" algn="ctr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3310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97280" y="2078339"/>
            <a:ext cx="9997440" cy="1849927"/>
          </a:xfrm>
        </p:spPr>
        <p:txBody>
          <a:bodyPr>
            <a:noAutofit/>
          </a:bodyPr>
          <a:lstStyle/>
          <a:p>
            <a:r>
              <a:rPr lang="en-US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Ryan P. Luck, PE</a:t>
            </a:r>
          </a:p>
        </p:txBody>
      </p:sp>
      <p:sp>
        <p:nvSpPr>
          <p:cNvPr id="6" name="Subtitle 5"/>
          <p:cNvSpPr>
            <a:spLocks noGrp="1"/>
          </p:cNvSpPr>
          <p:nvPr>
            <p:ph idx="1"/>
          </p:nvPr>
        </p:nvSpPr>
        <p:spPr>
          <a:xfrm>
            <a:off x="1097280" y="2853534"/>
            <a:ext cx="5612130" cy="37325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latin typeface="Montserrat" panose="00000500000000000000" pitchFamily="2" charset="0"/>
              </a:rPr>
              <a:t>Wisconsin Department of Transportation</a:t>
            </a:r>
          </a:p>
          <a:p>
            <a:pPr marL="514350" lvl="1" indent="-3143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Montserrat" panose="00000500000000000000" pitchFamily="2" charset="0"/>
              </a:rPr>
              <a:t>Southeast Freeways Construction Chief</a:t>
            </a:r>
          </a:p>
          <a:p>
            <a:pPr marL="514350" lvl="1" indent="-3143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Montserrat" panose="00000500000000000000" pitchFamily="2" charset="0"/>
              </a:rPr>
              <a:t>28 Years Experience</a:t>
            </a:r>
          </a:p>
          <a:p>
            <a:pPr marL="514350" lvl="1" indent="-3143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Montserrat" panose="00000500000000000000" pitchFamily="2" charset="0"/>
              </a:rPr>
              <a:t>Program Manager</a:t>
            </a:r>
          </a:p>
          <a:p>
            <a:pPr marL="514350" lvl="1" indent="-3143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Montserrat" panose="00000500000000000000" pitchFamily="2" charset="0"/>
              </a:rPr>
              <a:t>Oversee Construction of Freeway Mega/Major Projects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494B87-C769-420A-AE02-8450BA10383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610126" y="2490633"/>
            <a:ext cx="4484594" cy="2391783"/>
          </a:xfrm>
          <a:prstGeom prst="rect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  <a:effectLst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95F4671-41A0-4BDB-A9F0-C17105183313}"/>
              </a:ext>
            </a:extLst>
          </p:cNvPr>
          <p:cNvSpPr/>
          <p:nvPr/>
        </p:nvSpPr>
        <p:spPr>
          <a:xfrm>
            <a:off x="5845551" y="258066"/>
            <a:ext cx="6061275" cy="707886"/>
          </a:xfrm>
          <a:prstGeom prst="rect">
            <a:avLst/>
          </a:prstGeom>
          <a:effectLst>
            <a:outerShdw blurRad="139700" dist="50800" dir="4620000" algn="ctr" rotWithShape="0">
              <a:srgbClr val="000000">
                <a:alpha val="29000"/>
              </a:srgbClr>
            </a:outerShdw>
            <a:reflection stA="59000" endPos="0" dist="50800" dir="5400000" sy="-100000" algn="bl" rotWithShape="0"/>
          </a:effectLst>
        </p:spPr>
        <p:txBody>
          <a:bodyPr wrap="none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Presenter Background</a:t>
            </a:r>
            <a:endParaRPr lang="en-US" sz="40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8974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344D700-59CF-4FF1-962F-499407FCAFB6}"/>
              </a:ext>
            </a:extLst>
          </p:cNvPr>
          <p:cNvGrpSpPr/>
          <p:nvPr/>
        </p:nvGrpSpPr>
        <p:grpSpPr>
          <a:xfrm>
            <a:off x="2113004" y="4013879"/>
            <a:ext cx="7512908" cy="401596"/>
            <a:chOff x="2409566" y="4953000"/>
            <a:chExt cx="7512908" cy="40159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9C87CE7-59E0-4C84-99E0-0942EC207085}"/>
                </a:ext>
              </a:extLst>
            </p:cNvPr>
            <p:cNvCxnSpPr/>
            <p:nvPr/>
          </p:nvCxnSpPr>
          <p:spPr>
            <a:xfrm>
              <a:off x="2409566" y="5152768"/>
              <a:ext cx="751290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A869B49-6427-4F10-A3EC-48E24975C5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38396" y="4955060"/>
              <a:ext cx="0" cy="3995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759F5C8-C8F2-4940-B1D0-633B6C9DCD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05994" y="4953000"/>
              <a:ext cx="0" cy="3995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FE79B40-AD18-4BBF-993B-8DDD657F65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41302" y="4953000"/>
              <a:ext cx="0" cy="3995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F290D17-26F4-47D6-B3BC-C1EACCA320E5}"/>
              </a:ext>
            </a:extLst>
          </p:cNvPr>
          <p:cNvSpPr txBox="1"/>
          <p:nvPr/>
        </p:nvSpPr>
        <p:spPr>
          <a:xfrm>
            <a:off x="1680518" y="4351573"/>
            <a:ext cx="1124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2000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48CFD2-8F87-4393-95DF-440065BC6A6E}"/>
              </a:ext>
            </a:extLst>
          </p:cNvPr>
          <p:cNvSpPr txBox="1"/>
          <p:nvPr/>
        </p:nvSpPr>
        <p:spPr>
          <a:xfrm>
            <a:off x="5384162" y="4349513"/>
            <a:ext cx="1124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2010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22B7CE-7F46-4D43-AECE-CDCA45B2AE98}"/>
              </a:ext>
            </a:extLst>
          </p:cNvPr>
          <p:cNvSpPr txBox="1"/>
          <p:nvPr/>
        </p:nvSpPr>
        <p:spPr>
          <a:xfrm>
            <a:off x="9161209" y="4349513"/>
            <a:ext cx="1124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2020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BEA674-5DC8-4339-9450-261DA6D7393D}"/>
              </a:ext>
            </a:extLst>
          </p:cNvPr>
          <p:cNvSpPr txBox="1"/>
          <p:nvPr/>
        </p:nvSpPr>
        <p:spPr>
          <a:xfrm>
            <a:off x="1374842" y="1919529"/>
            <a:ext cx="3793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Marquette Interchange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320FAE-207F-4A19-ADEF-B0C429D36BCE}"/>
              </a:ext>
            </a:extLst>
          </p:cNvPr>
          <p:cNvSpPr txBox="1"/>
          <p:nvPr/>
        </p:nvSpPr>
        <p:spPr>
          <a:xfrm>
            <a:off x="908220" y="2322462"/>
            <a:ext cx="47267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$810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0"/>
              </a:rPr>
              <a:t>Pockets of Institutional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0"/>
              </a:rPr>
              <a:t>Silos of Information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6E412C-E1E0-4FC4-8807-324190B06E05}"/>
              </a:ext>
            </a:extLst>
          </p:cNvPr>
          <p:cNvSpPr txBox="1"/>
          <p:nvPr/>
        </p:nvSpPr>
        <p:spPr>
          <a:xfrm rot="19222107">
            <a:off x="3111143" y="3273359"/>
            <a:ext cx="1062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2004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D16A55-B028-4DE0-BC83-C8E71F1B732C}"/>
              </a:ext>
            </a:extLst>
          </p:cNvPr>
          <p:cNvSpPr txBox="1"/>
          <p:nvPr/>
        </p:nvSpPr>
        <p:spPr>
          <a:xfrm>
            <a:off x="3807699" y="4765717"/>
            <a:ext cx="3964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I-94NS / Mitchell Interchange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54EA54-C481-4CDE-BE66-3500735DFAAA}"/>
              </a:ext>
            </a:extLst>
          </p:cNvPr>
          <p:cNvSpPr txBox="1"/>
          <p:nvPr/>
        </p:nvSpPr>
        <p:spPr>
          <a:xfrm>
            <a:off x="3794261" y="5225035"/>
            <a:ext cx="410095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$1.91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0"/>
              </a:rPr>
              <a:t>Cultural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0"/>
              </a:rPr>
              <a:t>Size / PS&amp;E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0"/>
              </a:rPr>
              <a:t>Resources / Time Management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0FA25B-148F-45D8-B9B7-455A3C7DE8AA}"/>
              </a:ext>
            </a:extLst>
          </p:cNvPr>
          <p:cNvSpPr txBox="1"/>
          <p:nvPr/>
        </p:nvSpPr>
        <p:spPr>
          <a:xfrm rot="19222107">
            <a:off x="6443666" y="3273670"/>
            <a:ext cx="1062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2012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616D08-02D2-4F03-8A38-56C66CE9EB8D}"/>
              </a:ext>
            </a:extLst>
          </p:cNvPr>
          <p:cNvSpPr/>
          <p:nvPr/>
        </p:nvSpPr>
        <p:spPr>
          <a:xfrm>
            <a:off x="5876602" y="3919473"/>
            <a:ext cx="2730845" cy="25949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51BBAA-7867-47E3-BAFF-C206E4F287FD}"/>
              </a:ext>
            </a:extLst>
          </p:cNvPr>
          <p:cNvSpPr txBox="1"/>
          <p:nvPr/>
        </p:nvSpPr>
        <p:spPr>
          <a:xfrm>
            <a:off x="6150746" y="3921522"/>
            <a:ext cx="2327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Montserrat" panose="00000500000000000000" pitchFamily="2" charset="0"/>
              </a:rPr>
              <a:t>Technology Movement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9A7DBE-D8AC-435F-A089-2BCE879332A9}"/>
              </a:ext>
            </a:extLst>
          </p:cNvPr>
          <p:cNvSpPr txBox="1"/>
          <p:nvPr/>
        </p:nvSpPr>
        <p:spPr>
          <a:xfrm>
            <a:off x="6958273" y="1961409"/>
            <a:ext cx="3964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Zoo Interchange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6790DB-30F9-4F66-AE10-64FD13CE7E33}"/>
              </a:ext>
            </a:extLst>
          </p:cNvPr>
          <p:cNvSpPr txBox="1"/>
          <p:nvPr/>
        </p:nvSpPr>
        <p:spPr>
          <a:xfrm>
            <a:off x="7557983" y="2264407"/>
            <a:ext cx="27652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$1. 71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0"/>
              </a:rPr>
              <a:t>PS&amp;E C-Rev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0"/>
              </a:rPr>
              <a:t>Scalable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0"/>
              </a:rPr>
              <a:t>Industry Buy-in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0"/>
              </a:rPr>
              <a:t>Trust Component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D36A0EA-81CA-4FEA-9EFA-4569E96C966E}"/>
              </a:ext>
            </a:extLst>
          </p:cNvPr>
          <p:cNvSpPr/>
          <p:nvPr/>
        </p:nvSpPr>
        <p:spPr>
          <a:xfrm>
            <a:off x="5877611" y="258066"/>
            <a:ext cx="6029215" cy="707886"/>
          </a:xfrm>
          <a:prstGeom prst="rect">
            <a:avLst/>
          </a:prstGeom>
          <a:effectLst>
            <a:outerShdw blurRad="139700" dist="50800" dir="4620000" algn="ctr" rotWithShape="0">
              <a:srgbClr val="000000">
                <a:alpha val="29000"/>
              </a:srgbClr>
            </a:outerShdw>
            <a:reflection stA="59000" endPos="0" dist="50800" dir="5400000" sy="-100000" algn="bl" rotWithShape="0"/>
          </a:effectLst>
        </p:spPr>
        <p:txBody>
          <a:bodyPr wrap="none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Historical Background</a:t>
            </a:r>
            <a:endParaRPr lang="en-US" sz="40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185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49481" y="1905713"/>
            <a:ext cx="29578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Montserrat" panose="00000500000000000000" pitchFamily="2" charset="0"/>
              </a:rPr>
              <a:t>Purpose &amp; Need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2030" y="1737360"/>
            <a:ext cx="828942" cy="108532"/>
          </a:xfrm>
          <a:prstGeom prst="rect">
            <a:avLst/>
          </a:prstGeom>
          <a:solidFill>
            <a:srgbClr val="0034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9481" y="2650013"/>
            <a:ext cx="107084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Over the past decade, WisDOT SE Region has successfully completed two Mega projects, which included several LETs with overlapping and adjacent construction packages being let. With the latest Mega-Project: Zoo Interchange program began, it was evident through review of lessons learned, that better hands on coordination between design, construction, and contractors was critical to future successful project delivery.  </a:t>
            </a:r>
          </a:p>
          <a:p>
            <a:endParaRPr lang="en-US" dirty="0"/>
          </a:p>
          <a:p>
            <a:pPr lvl="1"/>
            <a:r>
              <a:rPr lang="en-US" b="1" u="sng" dirty="0"/>
              <a:t>Factors: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Anticipated size of plans (5000</a:t>
            </a:r>
            <a:r>
              <a:rPr lang="en-US" baseline="30000" dirty="0"/>
              <a:t>+</a:t>
            </a:r>
            <a:r>
              <a:rPr lang="en-US" dirty="0"/>
              <a:t> sheets)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Highly complex staging, sequencing, and construction activities envisioned,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Large Project Management Teams: Designer &amp; Construction Personnel</a:t>
            </a:r>
          </a:p>
          <a:p>
            <a:endParaRPr lang="en-US" dirty="0"/>
          </a:p>
          <a:p>
            <a:r>
              <a:rPr lang="en-US" dirty="0"/>
              <a:t>WisDOT believed it would be difficult to capture all the value added comments and meaningful changes that the current PS&amp;E review process would accommodate.  A process with better coordination had the potential to create better quality projects, while avoiding costly change orders, and ensuring consistency between sequenced lets within the program.</a:t>
            </a:r>
          </a:p>
        </p:txBody>
      </p:sp>
      <p:sp>
        <p:nvSpPr>
          <p:cNvPr id="2" name="Rectangle 1"/>
          <p:cNvSpPr/>
          <p:nvPr/>
        </p:nvSpPr>
        <p:spPr>
          <a:xfrm>
            <a:off x="2863966" y="258066"/>
            <a:ext cx="9042860" cy="646331"/>
          </a:xfrm>
          <a:prstGeom prst="rect">
            <a:avLst/>
          </a:prstGeom>
          <a:effectLst>
            <a:outerShdw blurRad="139700" dist="50800" dir="4620000" algn="ctr" rotWithShape="0">
              <a:srgbClr val="000000">
                <a:alpha val="29000"/>
              </a:srgbClr>
            </a:outerShdw>
            <a:reflection stA="59000" endPos="0" dist="50800" dir="5400000" sy="-100000" algn="bl" rotWithShape="0"/>
          </a:effectLst>
        </p:spPr>
        <p:txBody>
          <a:bodyPr wrap="none">
            <a:spAutoFit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PS&amp;E C-Rev: Cloud Based Plan Review</a:t>
            </a:r>
            <a:endParaRPr lang="en-US" sz="36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42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D6CAAE7-3A26-4CA7-9732-05739A7266AC}"/>
              </a:ext>
            </a:extLst>
          </p:cNvPr>
          <p:cNvSpPr/>
          <p:nvPr/>
        </p:nvSpPr>
        <p:spPr>
          <a:xfrm>
            <a:off x="4426893" y="258066"/>
            <a:ext cx="7479933" cy="707886"/>
          </a:xfrm>
          <a:prstGeom prst="rect">
            <a:avLst/>
          </a:prstGeom>
          <a:effectLst>
            <a:outerShdw blurRad="139700" dist="50800" dir="4620000" algn="ctr" rotWithShape="0">
              <a:srgbClr val="000000">
                <a:alpha val="29000"/>
              </a:srgbClr>
            </a:outerShdw>
            <a:reflection stA="59000" endPos="0" dist="50800" dir="5400000" sy="-100000" algn="bl" rotWithShape="0"/>
          </a:effectLst>
        </p:spPr>
        <p:txBody>
          <a:bodyPr wrap="none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Traditional Delivery Process</a:t>
            </a:r>
            <a:endParaRPr lang="en-US" sz="40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F94598-CB15-48EA-A967-EBEDC30780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934" y="5246850"/>
            <a:ext cx="11215040" cy="1103586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AD37F2C-999A-458F-8AC2-FEBA8406BF1E}"/>
              </a:ext>
            </a:extLst>
          </p:cNvPr>
          <p:cNvSpPr txBox="1">
            <a:spLocks/>
          </p:cNvSpPr>
          <p:nvPr/>
        </p:nvSpPr>
        <p:spPr>
          <a:xfrm>
            <a:off x="1094851" y="1459787"/>
            <a:ext cx="9735206" cy="452051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Montserrat" panose="00000500000000000000" pitchFamily="2" charset="0"/>
                <a:ea typeface="Lato Semibold" panose="020F0502020204030203" pitchFamily="34" charset="0"/>
                <a:cs typeface="Lato Semibold" panose="020F0502020204030203" pitchFamily="34" charset="0"/>
              </a:rPr>
              <a:t>Design – Bid – Build Process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Montserrat" panose="00000500000000000000" pitchFamily="2" charset="0"/>
              </a:rPr>
              <a:t>Cursory plan review (30%/60%/90% Milestone Reviews) </a:t>
            </a:r>
          </a:p>
          <a:p>
            <a:pPr marL="742950" lvl="1" indent="-285750">
              <a:lnSpc>
                <a:spcPct val="100000"/>
              </a:lnSpc>
            </a:pPr>
            <a:r>
              <a:rPr lang="en-US" sz="1800" dirty="0">
                <a:latin typeface="Montserrat" panose="00000500000000000000" pitchFamily="2" charset="0"/>
              </a:rPr>
              <a:t>WisDOT Ad </a:t>
            </a:r>
            <a:r>
              <a:rPr lang="en-US" sz="1800" dirty="0" err="1">
                <a:latin typeface="Montserrat" panose="00000500000000000000" pitchFamily="2" charset="0"/>
              </a:rPr>
              <a:t>Hocs</a:t>
            </a:r>
            <a:endParaRPr lang="en-US" sz="1800" dirty="0">
              <a:latin typeface="Montserrat" panose="00000500000000000000" pitchFamily="2" charset="0"/>
            </a:endParaRPr>
          </a:p>
          <a:p>
            <a:pPr marL="742950" lvl="1" indent="-285750">
              <a:lnSpc>
                <a:spcPct val="100000"/>
              </a:lnSpc>
            </a:pPr>
            <a:r>
              <a:rPr lang="en-US" sz="1800" dirty="0">
                <a:latin typeface="Montserrat" panose="00000500000000000000" pitchFamily="2" charset="0"/>
              </a:rPr>
              <a:t>WisDOT Project Team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Montserrat" panose="00000500000000000000" pitchFamily="2" charset="0"/>
              </a:rPr>
              <a:t>2D printed plans (11x17)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Montserrat" panose="00000500000000000000" pitchFamily="2" charset="0"/>
              </a:rPr>
              <a:t>Limited Industry Outreach/Feedback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Montserrat" panose="00000500000000000000" pitchFamily="2" charset="0"/>
              </a:rPr>
              <a:t>Challenges of traditional process</a:t>
            </a:r>
          </a:p>
          <a:p>
            <a:pPr marL="742950" lvl="1" indent="-285750">
              <a:lnSpc>
                <a:spcPct val="100000"/>
              </a:lnSpc>
            </a:pPr>
            <a:r>
              <a:rPr lang="en-US" sz="1800" dirty="0">
                <a:latin typeface="Montserrat" panose="00000500000000000000" pitchFamily="2" charset="0"/>
              </a:rPr>
              <a:t>Integration of all functional design areas</a:t>
            </a:r>
          </a:p>
          <a:p>
            <a:pPr marL="742950" lvl="1" indent="-285750">
              <a:lnSpc>
                <a:spcPct val="100000"/>
              </a:lnSpc>
            </a:pPr>
            <a:r>
              <a:rPr lang="en-US" sz="1800" dirty="0">
                <a:latin typeface="Montserrat" panose="00000500000000000000" pitchFamily="2" charset="0"/>
              </a:rPr>
              <a:t>Separate design and construction teams</a:t>
            </a:r>
          </a:p>
          <a:p>
            <a:pPr marL="742950" lvl="1" indent="-285750">
              <a:lnSpc>
                <a:spcPct val="100000"/>
              </a:lnSpc>
            </a:pPr>
            <a:r>
              <a:rPr lang="en-US" sz="1800" dirty="0">
                <a:latin typeface="Montserrat" panose="00000500000000000000" pitchFamily="2" charset="0"/>
              </a:rPr>
              <a:t>Minimal changes after 90% review</a:t>
            </a:r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8EFB1B-58F2-4EC8-9E97-4243AEE2446C}"/>
              </a:ext>
            </a:extLst>
          </p:cNvPr>
          <p:cNvSpPr txBox="1"/>
          <p:nvPr/>
        </p:nvSpPr>
        <p:spPr>
          <a:xfrm>
            <a:off x="1268110" y="5882394"/>
            <a:ext cx="12851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30% REVIEW</a:t>
            </a:r>
          </a:p>
        </p:txBody>
      </p:sp>
    </p:spTree>
    <p:extLst>
      <p:ext uri="{BB962C8B-B14F-4D97-AF65-F5344CB8AC3E}">
        <p14:creationId xmlns:p14="http://schemas.microsoft.com/office/powerpoint/2010/main" val="1949406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49481" y="1905713"/>
            <a:ext cx="5753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Montserrat" panose="00000500000000000000" pitchFamily="2" charset="0"/>
              </a:rPr>
              <a:t>Fundamental Theory &amp; Concepts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9481" y="3327022"/>
            <a:ext cx="107084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2800" b="1" baseline="30000" dirty="0">
              <a:solidFill>
                <a:srgbClr val="00347F"/>
              </a:solidFill>
              <a:latin typeface="Montserrat" panose="00000500000000000000" pitchFamily="2" charset="0"/>
            </a:endParaRPr>
          </a:p>
          <a:p>
            <a:pPr marL="342900" indent="-342900">
              <a:buClr>
                <a:srgbClr val="5594D9"/>
              </a:buClr>
              <a:buSzPct val="110000"/>
              <a:buFont typeface="Wingdings" panose="05000000000000000000" pitchFamily="2" charset="2"/>
              <a:buChar char="§"/>
            </a:pPr>
            <a:endParaRPr lang="en-US" dirty="0">
              <a:latin typeface="Montserrat" panose="00000500000000000000" pitchFamily="2" charset="0"/>
            </a:endParaRPr>
          </a:p>
          <a:p>
            <a:pPr marL="342900" indent="-342900">
              <a:buClr>
                <a:srgbClr val="5594D9"/>
              </a:buClr>
              <a:buSzPct val="110000"/>
              <a:buFont typeface="Wingdings" panose="05000000000000000000" pitchFamily="2" charset="2"/>
              <a:buChar char="§"/>
            </a:pPr>
            <a:endParaRPr lang="en-US" dirty="0">
              <a:latin typeface="Montserrat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b="1" baseline="30000" dirty="0">
                <a:solidFill>
                  <a:srgbClr val="00347F"/>
                </a:solidFill>
                <a:latin typeface="Montserrat" panose="00000500000000000000" pitchFamily="2" charset="0"/>
              </a:rPr>
              <a:t>In order to innovate change you have to be able to disrupt the current structure and identify the areas for improvement.  Areas that can directly affect change are:</a:t>
            </a:r>
          </a:p>
          <a:p>
            <a:pPr marL="342900" indent="-342900">
              <a:buSzPct val="110000"/>
              <a:buFont typeface="Arial" panose="020B0604020202020204" pitchFamily="34" charset="0"/>
              <a:buChar char="•"/>
            </a:pPr>
            <a:r>
              <a:rPr lang="en-US" b="1" dirty="0">
                <a:latin typeface="Montserrat" panose="00000500000000000000" pitchFamily="2" charset="0"/>
              </a:rPr>
              <a:t>Your People – </a:t>
            </a:r>
            <a:r>
              <a:rPr lang="en-US" dirty="0">
                <a:latin typeface="Montserrat" panose="00000500000000000000" pitchFamily="2" charset="0"/>
              </a:rPr>
              <a:t>resources, capacity, grit, knowledge, open to feedback, teamwork</a:t>
            </a:r>
          </a:p>
          <a:p>
            <a:pPr marL="342900" indent="-342900">
              <a:buSzPct val="110000"/>
              <a:buFont typeface="Arial" panose="020B0604020202020204" pitchFamily="34" charset="0"/>
              <a:buChar char="•"/>
            </a:pPr>
            <a:r>
              <a:rPr lang="en-US" b="1" dirty="0">
                <a:latin typeface="Montserrat" panose="00000500000000000000" pitchFamily="2" charset="0"/>
              </a:rPr>
              <a:t>Your Process – </a:t>
            </a:r>
            <a:r>
              <a:rPr lang="en-US" dirty="0">
                <a:latin typeface="Montserrat" panose="00000500000000000000" pitchFamily="2" charset="0"/>
              </a:rPr>
              <a:t>continual improvement, open to efficiency, inclusive</a:t>
            </a:r>
          </a:p>
          <a:p>
            <a:pPr marL="342900" indent="-342900">
              <a:buSzPct val="110000"/>
              <a:buFont typeface="Arial" panose="020B0604020202020204" pitchFamily="34" charset="0"/>
              <a:buChar char="•"/>
            </a:pPr>
            <a:r>
              <a:rPr lang="en-US" b="1" dirty="0">
                <a:latin typeface="Montserrat" panose="00000500000000000000" pitchFamily="2" charset="0"/>
              </a:rPr>
              <a:t>Your Tools – </a:t>
            </a:r>
            <a:r>
              <a:rPr lang="en-US" dirty="0">
                <a:latin typeface="Montserrat" panose="00000500000000000000" pitchFamily="2" charset="0"/>
              </a:rPr>
              <a:t>adapting to meet project needs, effective use of the most efficient tool to maximize ROI,  schedule demands, mobility, volume, visibility, priority</a:t>
            </a:r>
          </a:p>
          <a:p>
            <a:pPr marL="342900" indent="-342900">
              <a:buClr>
                <a:srgbClr val="5594D9"/>
              </a:buClr>
              <a:buSzPct val="110000"/>
              <a:buFont typeface="Wingdings" panose="05000000000000000000" pitchFamily="2" charset="2"/>
              <a:buChar char="§"/>
            </a:pPr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2030" y="1737360"/>
            <a:ext cx="828942" cy="108532"/>
          </a:xfrm>
          <a:prstGeom prst="rect">
            <a:avLst/>
          </a:prstGeom>
          <a:solidFill>
            <a:srgbClr val="0034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BFA5E46-8E52-4F43-A371-34208E9CC1F5}"/>
              </a:ext>
            </a:extLst>
          </p:cNvPr>
          <p:cNvSpPr/>
          <p:nvPr/>
        </p:nvSpPr>
        <p:spPr>
          <a:xfrm>
            <a:off x="2233246" y="2958614"/>
            <a:ext cx="1600200" cy="762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Success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9A44A3D-5827-4CD1-ABBB-CF50D990CD67}"/>
              </a:ext>
            </a:extLst>
          </p:cNvPr>
          <p:cNvSpPr/>
          <p:nvPr/>
        </p:nvSpPr>
        <p:spPr>
          <a:xfrm>
            <a:off x="4366846" y="2958614"/>
            <a:ext cx="1600200" cy="762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/>
              <a:t>People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EB187DC-A7F2-463C-95CE-15F75965D3F0}"/>
              </a:ext>
            </a:extLst>
          </p:cNvPr>
          <p:cNvSpPr/>
          <p:nvPr/>
        </p:nvSpPr>
        <p:spPr>
          <a:xfrm>
            <a:off x="6309946" y="2958614"/>
            <a:ext cx="1600200" cy="762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/>
              <a:t>Process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D88BF46-BD36-4FE4-BFD4-002BF26DDBB6}"/>
              </a:ext>
            </a:extLst>
          </p:cNvPr>
          <p:cNvSpPr/>
          <p:nvPr/>
        </p:nvSpPr>
        <p:spPr>
          <a:xfrm>
            <a:off x="8253046" y="2958614"/>
            <a:ext cx="1600200" cy="762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/>
              <a:t>Tools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278C22-42D2-4F31-AED6-2C142B551468}"/>
              </a:ext>
            </a:extLst>
          </p:cNvPr>
          <p:cNvSpPr txBox="1"/>
          <p:nvPr/>
        </p:nvSpPr>
        <p:spPr>
          <a:xfrm>
            <a:off x="3909646" y="3078004"/>
            <a:ext cx="34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=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21AD51-B790-489D-838E-7CE201AF1CCC}"/>
              </a:ext>
            </a:extLst>
          </p:cNvPr>
          <p:cNvSpPr txBox="1"/>
          <p:nvPr/>
        </p:nvSpPr>
        <p:spPr>
          <a:xfrm>
            <a:off x="5950377" y="3091964"/>
            <a:ext cx="34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+</a:t>
            </a:r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164A5C-D06D-49EC-99A9-2E2A7A6C736E}"/>
              </a:ext>
            </a:extLst>
          </p:cNvPr>
          <p:cNvSpPr txBox="1"/>
          <p:nvPr/>
        </p:nvSpPr>
        <p:spPr>
          <a:xfrm>
            <a:off x="7895858" y="3080057"/>
            <a:ext cx="34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+</a:t>
            </a:r>
            <a:endParaRPr lang="en-US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DABDB0-8683-434A-B702-63B8B8B97028}"/>
              </a:ext>
            </a:extLst>
          </p:cNvPr>
          <p:cNvSpPr/>
          <p:nvPr/>
        </p:nvSpPr>
        <p:spPr>
          <a:xfrm>
            <a:off x="8705308" y="258066"/>
            <a:ext cx="3201518" cy="707886"/>
          </a:xfrm>
          <a:prstGeom prst="rect">
            <a:avLst/>
          </a:prstGeom>
          <a:effectLst>
            <a:outerShdw blurRad="139700" dist="50800" dir="4620000" algn="ctr" rotWithShape="0">
              <a:srgbClr val="000000">
                <a:alpha val="29000"/>
              </a:srgbClr>
            </a:outerShdw>
            <a:reflection stA="59000" endPos="0" dist="50800" dir="5400000" sy="-100000" algn="bl" rotWithShape="0"/>
          </a:effectLst>
        </p:spPr>
        <p:txBody>
          <a:bodyPr wrap="none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PS&amp;E C-Rev</a:t>
            </a:r>
            <a:endParaRPr lang="en-US" sz="40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301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9481" y="1672033"/>
            <a:ext cx="3380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Montserrat" panose="00000500000000000000" pitchFamily="2" charset="0"/>
              </a:rPr>
              <a:t>Mission Statement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9480" y="2418270"/>
            <a:ext cx="1106499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anose="00000500000000000000" pitchFamily="2" charset="0"/>
              </a:rPr>
              <a:t>Incorporate a collaborative Plans, Specifications &amp; Estimate (PS&amp;E) review process to improve: </a:t>
            </a:r>
          </a:p>
          <a:p>
            <a:pPr marL="1257300" lvl="2" indent="-342900"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0"/>
              </a:rPr>
              <a:t>bid-ability</a:t>
            </a:r>
          </a:p>
          <a:p>
            <a:pPr marL="1257300" lvl="2" indent="-342900"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0"/>
              </a:rPr>
              <a:t>constructability</a:t>
            </a:r>
          </a:p>
          <a:p>
            <a:pPr marL="1257300" lvl="2" indent="-342900"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0"/>
              </a:rPr>
              <a:t>overall plan quality</a:t>
            </a:r>
            <a:endParaRPr lang="en-US" sz="1400" dirty="0">
              <a:latin typeface="Montserrat" panose="00000500000000000000" pitchFamily="2" charset="0"/>
            </a:endParaRPr>
          </a:p>
          <a:p>
            <a:pPr marL="342900" indent="-342900"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anose="00000500000000000000" pitchFamily="2" charset="0"/>
              </a:rPr>
              <a:t>By  way of:</a:t>
            </a:r>
          </a:p>
          <a:p>
            <a:pPr marL="1257300" lvl="2" indent="-342900"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0"/>
              </a:rPr>
              <a:t>expanded participation of industry and construction experts in the review</a:t>
            </a:r>
          </a:p>
          <a:p>
            <a:pPr marL="1257300" lvl="2" indent="-342900"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0"/>
              </a:rPr>
              <a:t>cloud based technology enhancing efficiency </a:t>
            </a:r>
          </a:p>
          <a:p>
            <a:pPr marL="1257300" lvl="2" indent="-342900"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0"/>
              </a:rPr>
              <a:t>3D model integration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752030" y="1503680"/>
            <a:ext cx="828942" cy="108532"/>
          </a:xfrm>
          <a:prstGeom prst="rect">
            <a:avLst/>
          </a:prstGeom>
          <a:solidFill>
            <a:srgbClr val="0034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6CAAE7-3A26-4CA7-9732-05739A7266AC}"/>
              </a:ext>
            </a:extLst>
          </p:cNvPr>
          <p:cNvSpPr/>
          <p:nvPr/>
        </p:nvSpPr>
        <p:spPr>
          <a:xfrm>
            <a:off x="8705308" y="258066"/>
            <a:ext cx="3201518" cy="707886"/>
          </a:xfrm>
          <a:prstGeom prst="rect">
            <a:avLst/>
          </a:prstGeom>
          <a:effectLst>
            <a:outerShdw blurRad="139700" dist="50800" dir="4620000" algn="ctr" rotWithShape="0">
              <a:srgbClr val="000000">
                <a:alpha val="29000"/>
              </a:srgbClr>
            </a:outerShdw>
            <a:reflection stA="59000" endPos="0" dist="50800" dir="5400000" sy="-100000" algn="bl" rotWithShape="0"/>
          </a:effectLst>
        </p:spPr>
        <p:txBody>
          <a:bodyPr wrap="none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PS&amp;E C-Rev</a:t>
            </a:r>
            <a:endParaRPr lang="en-US" sz="40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626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97280" y="1837998"/>
            <a:ext cx="9997440" cy="1849927"/>
          </a:xfrm>
        </p:spPr>
        <p:txBody>
          <a:bodyPr>
            <a:noAutofit/>
          </a:bodyPr>
          <a:lstStyle/>
          <a:p>
            <a:r>
              <a:rPr lang="en-US" sz="3600" dirty="0">
                <a:latin typeface="Montserrat" panose="00000500000000000000" pitchFamily="2" charset="0"/>
                <a:ea typeface="Lato Semibold" panose="020F0502020204030203" pitchFamily="34" charset="0"/>
                <a:cs typeface="Lato Semibold" panose="020F0502020204030203" pitchFamily="34" charset="0"/>
              </a:rPr>
              <a:t>The objectives of the webinar today are to be able to:</a:t>
            </a:r>
          </a:p>
        </p:txBody>
      </p:sp>
      <p:sp>
        <p:nvSpPr>
          <p:cNvPr id="6" name="Subtitle 5"/>
          <p:cNvSpPr>
            <a:spLocks noGrp="1"/>
          </p:cNvSpPr>
          <p:nvPr>
            <p:ph idx="1"/>
          </p:nvPr>
        </p:nvSpPr>
        <p:spPr>
          <a:xfrm>
            <a:off x="1097280" y="3166110"/>
            <a:ext cx="4872990" cy="3877187"/>
          </a:xfrm>
        </p:spPr>
        <p:txBody>
          <a:bodyPr>
            <a:normAutofit/>
          </a:bodyPr>
          <a:lstStyle/>
          <a:p>
            <a:pPr marL="285750" lvl="0" indent="-285750"/>
            <a:r>
              <a:rPr lang="en-US" sz="2400" dirty="0">
                <a:latin typeface="Montserrat" panose="00000500000000000000" pitchFamily="2" charset="0"/>
              </a:rPr>
              <a:t>Learn about the AII program</a:t>
            </a:r>
          </a:p>
          <a:p>
            <a:pPr marL="285750" lvl="0" indent="-285750"/>
            <a:r>
              <a:rPr lang="en-US" sz="2400" dirty="0">
                <a:latin typeface="Montserrat" panose="00000500000000000000" pitchFamily="2" charset="0"/>
              </a:rPr>
              <a:t>Learn about a new PS&amp;E collaborative review process that you can share with your stakeholders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5F4671-41A0-4BDB-A9F0-C17105183313}"/>
              </a:ext>
            </a:extLst>
          </p:cNvPr>
          <p:cNvSpPr/>
          <p:nvPr/>
        </p:nvSpPr>
        <p:spPr>
          <a:xfrm>
            <a:off x="8670041" y="258066"/>
            <a:ext cx="3236785" cy="769441"/>
          </a:xfrm>
          <a:prstGeom prst="rect">
            <a:avLst/>
          </a:prstGeom>
          <a:effectLst>
            <a:outerShdw blurRad="139700" dist="50800" dir="4620000" algn="ctr" rotWithShape="0">
              <a:srgbClr val="000000">
                <a:alpha val="29000"/>
              </a:srgbClr>
            </a:outerShdw>
            <a:reflection stA="59000" endPos="0" dist="50800" dir="5400000" sy="-100000" algn="bl" rotWithShape="0"/>
          </a:effectLst>
        </p:spPr>
        <p:txBody>
          <a:bodyPr wrap="none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Objectives</a:t>
            </a:r>
            <a:endParaRPr lang="en-US" sz="4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2735" y="2877572"/>
            <a:ext cx="5124450" cy="28746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9528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8D77ADE9-7205-4876-9DAC-AC091325424F}"/>
              </a:ext>
            </a:extLst>
          </p:cNvPr>
          <p:cNvSpPr/>
          <p:nvPr/>
        </p:nvSpPr>
        <p:spPr>
          <a:xfrm>
            <a:off x="2964180" y="892466"/>
            <a:ext cx="922020" cy="9220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752A3CE-EB70-47DA-8021-3287DB9916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7743855"/>
              </p:ext>
            </p:extLst>
          </p:nvPr>
        </p:nvGraphicFramePr>
        <p:xfrm>
          <a:off x="2228410" y="863119"/>
          <a:ext cx="2388611" cy="159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564631" y="1905713"/>
            <a:ext cx="2881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Montserrat" panose="00000500000000000000" pitchFamily="2" charset="0"/>
              </a:rPr>
              <a:t>A Culture Check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667180" y="1737360"/>
            <a:ext cx="828942" cy="108532"/>
          </a:xfrm>
          <a:prstGeom prst="rect">
            <a:avLst/>
          </a:prstGeom>
          <a:solidFill>
            <a:srgbClr val="0034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564631" y="2761348"/>
            <a:ext cx="4342195" cy="3103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>
                <a:latin typeface="Montserrat" panose="00000500000000000000" pitchFamily="2" charset="0"/>
              </a:rPr>
              <a:t>Does your team exhibit these Five Behaviors?</a:t>
            </a:r>
          </a:p>
          <a:p>
            <a:endParaRPr lang="en-US" baseline="30000" dirty="0">
              <a:latin typeface="Montserrat" panose="00000500000000000000" pitchFamily="2" charset="0"/>
            </a:endParaRPr>
          </a:p>
          <a:p>
            <a:pPr marL="5715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baseline="30000" dirty="0">
                <a:latin typeface="Montserrat" panose="00000500000000000000" pitchFamily="2" charset="0"/>
              </a:rPr>
              <a:t>Full transparency</a:t>
            </a:r>
          </a:p>
          <a:p>
            <a:pPr marL="5715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baseline="30000" dirty="0">
                <a:latin typeface="Montserrat" panose="00000500000000000000" pitchFamily="2" charset="0"/>
              </a:rPr>
              <a:t>Being open to receive critique</a:t>
            </a:r>
          </a:p>
          <a:p>
            <a:pPr marL="5715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baseline="30000" dirty="0">
                <a:latin typeface="Montserrat" panose="00000500000000000000" pitchFamily="2" charset="0"/>
              </a:rPr>
              <a:t>Debate of design perspectives</a:t>
            </a:r>
          </a:p>
          <a:p>
            <a:pPr marL="5715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baseline="30000" dirty="0">
                <a:latin typeface="Montserrat" panose="00000500000000000000" pitchFamily="2" charset="0"/>
              </a:rPr>
              <a:t>Agreement on moving forward</a:t>
            </a:r>
          </a:p>
          <a:p>
            <a:pPr marL="5715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baseline="30000" dirty="0">
                <a:latin typeface="Montserrat" panose="00000500000000000000" pitchFamily="2" charset="0"/>
              </a:rPr>
              <a:t>Follow-through: inclusion into plans</a:t>
            </a:r>
          </a:p>
          <a:p>
            <a:pPr>
              <a:lnSpc>
                <a:spcPct val="150000"/>
              </a:lnSpc>
            </a:pPr>
            <a:endParaRPr lang="en-US" baseline="30000" dirty="0">
              <a:latin typeface="Montserrat" panose="00000500000000000000" pitchFamily="2" charset="0"/>
            </a:endParaRPr>
          </a:p>
          <a:p>
            <a:pPr>
              <a:lnSpc>
                <a:spcPct val="150000"/>
              </a:lnSpc>
            </a:pPr>
            <a:endParaRPr lang="en-US" baseline="30000" dirty="0">
              <a:latin typeface="Montserrat" panose="00000500000000000000" pitchFamily="2" charset="0"/>
            </a:endParaRP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A39E58C3-BC93-4818-B3D5-54F28E7C6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103" y="1830616"/>
            <a:ext cx="7620000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CE2B36-3E0F-4B5D-B544-B7B8DA1E4702}"/>
              </a:ext>
            </a:extLst>
          </p:cNvPr>
          <p:cNvSpPr txBox="1"/>
          <p:nvPr/>
        </p:nvSpPr>
        <p:spPr>
          <a:xfrm>
            <a:off x="413237" y="6488906"/>
            <a:ext cx="6163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“Five behaviors of cohesive teams-pyramid” by Patrick Lencioni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E6DF6E57-6C31-45C0-B85F-A4E7D3DFEA15}"/>
              </a:ext>
            </a:extLst>
          </p:cNvPr>
          <p:cNvSpPr/>
          <p:nvPr/>
        </p:nvSpPr>
        <p:spPr>
          <a:xfrm rot="18145077">
            <a:off x="-417452" y="4125493"/>
            <a:ext cx="4684086" cy="396240"/>
          </a:xfrm>
          <a:prstGeom prst="rightArrow">
            <a:avLst>
              <a:gd name="adj1" fmla="val 39382"/>
              <a:gd name="adj2" fmla="val 60771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7F7919E-5F99-4543-B428-3BA424F9AA6D}"/>
              </a:ext>
            </a:extLst>
          </p:cNvPr>
          <p:cNvSpPr/>
          <p:nvPr/>
        </p:nvSpPr>
        <p:spPr>
          <a:xfrm rot="14331813">
            <a:off x="2549273" y="4138315"/>
            <a:ext cx="4656561" cy="396240"/>
          </a:xfrm>
          <a:prstGeom prst="rightArrow">
            <a:avLst>
              <a:gd name="adj1" fmla="val 38135"/>
              <a:gd name="adj2" fmla="val 6385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AD4A9B-9B3E-45C1-A4C3-36A6DFE451B6}"/>
              </a:ext>
            </a:extLst>
          </p:cNvPr>
          <p:cNvSpPr/>
          <p:nvPr/>
        </p:nvSpPr>
        <p:spPr>
          <a:xfrm>
            <a:off x="4278702" y="6259741"/>
            <a:ext cx="380294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" b="1" cap="none" spc="0" dirty="0">
                <a:ln/>
                <a:solidFill>
                  <a:schemeClr val="accent4"/>
                </a:solidFill>
                <a:effectLst/>
              </a:rPr>
              <a:t>Construction Team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C70900-4708-45CB-8A66-A06E1DC76483}"/>
              </a:ext>
            </a:extLst>
          </p:cNvPr>
          <p:cNvSpPr/>
          <p:nvPr/>
        </p:nvSpPr>
        <p:spPr>
          <a:xfrm>
            <a:off x="-955121" y="6240602"/>
            <a:ext cx="380294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" b="1" cap="none" spc="0" dirty="0">
                <a:ln/>
                <a:solidFill>
                  <a:srgbClr val="004D97"/>
                </a:solidFill>
                <a:effectLst/>
              </a:rPr>
              <a:t>Design Team</a:t>
            </a:r>
            <a:endParaRPr lang="en-US" sz="5400" b="1" cap="none" spc="0" dirty="0">
              <a:ln/>
              <a:solidFill>
                <a:srgbClr val="004D97"/>
              </a:solidFill>
              <a:effectLst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99436C-1E2A-4EB7-814A-31363C32EF5D}"/>
              </a:ext>
            </a:extLst>
          </p:cNvPr>
          <p:cNvSpPr/>
          <p:nvPr/>
        </p:nvSpPr>
        <p:spPr>
          <a:xfrm>
            <a:off x="8705308" y="10927"/>
            <a:ext cx="3201518" cy="1138773"/>
          </a:xfrm>
          <a:prstGeom prst="rect">
            <a:avLst/>
          </a:prstGeom>
          <a:effectLst>
            <a:outerShdw blurRad="139700" dist="50800" dir="4620000" algn="ctr" rotWithShape="0">
              <a:srgbClr val="000000">
                <a:alpha val="29000"/>
              </a:srgbClr>
            </a:outerShdw>
            <a:reflection stA="59000" endPos="0" dist="50800" dir="5400000" sy="-100000" algn="bl" rotWithShape="0"/>
          </a:effectLst>
        </p:spPr>
        <p:txBody>
          <a:bodyPr wrap="none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PS&amp;E C-Rev</a:t>
            </a:r>
          </a:p>
          <a:p>
            <a:pPr algn="r"/>
            <a:r>
              <a:rPr lang="en-US" sz="2800" b="1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People</a:t>
            </a:r>
            <a:endParaRPr lang="en-US" sz="2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769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564631" y="1510598"/>
            <a:ext cx="42450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Montserrat" panose="00000500000000000000" pitchFamily="2" charset="0"/>
              </a:rPr>
              <a:t>Maximizing Change while</a:t>
            </a:r>
          </a:p>
          <a:p>
            <a:r>
              <a:rPr lang="en-US" sz="2400" b="1" dirty="0">
                <a:latin typeface="Montserrat" panose="00000500000000000000" pitchFamily="2" charset="0"/>
              </a:rPr>
              <a:t>Minimizing Rework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667180" y="1342245"/>
            <a:ext cx="828942" cy="108532"/>
          </a:xfrm>
          <a:prstGeom prst="rect">
            <a:avLst/>
          </a:prstGeom>
          <a:solidFill>
            <a:srgbClr val="0034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564630" y="2542287"/>
            <a:ext cx="4245073" cy="4252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aseline="30000" dirty="0">
                <a:latin typeface="Montserrat" panose="00000500000000000000" pitchFamily="2" charset="0"/>
              </a:rPr>
              <a:t>GOAL: Early and often decision-making</a:t>
            </a:r>
          </a:p>
          <a:p>
            <a:pPr>
              <a:lnSpc>
                <a:spcPct val="150000"/>
              </a:lnSpc>
            </a:pPr>
            <a:r>
              <a:rPr lang="en-US" sz="2000" baseline="30000" dirty="0">
                <a:latin typeface="Montserrat" panose="00000500000000000000" pitchFamily="2" charset="0"/>
              </a:rPr>
              <a:t>CHALLENGES: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aseline="30000" dirty="0">
                <a:latin typeface="Montserrat" panose="00000500000000000000" pitchFamily="2" charset="0"/>
              </a:rPr>
              <a:t>As time progresses with design the ability to effect change becomes more difficult, becomes more costly, requires additional effort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aseline="30000" dirty="0">
                <a:latin typeface="Montserrat" panose="00000500000000000000" pitchFamily="2" charset="0"/>
              </a:rPr>
              <a:t>Strategizing a timetable to maximize your resources effort correlating to the design phase to achieve the greatest impact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aseline="30000" dirty="0">
                <a:latin typeface="Montserrat" panose="00000500000000000000" pitchFamily="2" charset="0"/>
              </a:rPr>
              <a:t>Team buy-in to receive full transparency: ALL PARTIES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aseline="30000" dirty="0">
              <a:latin typeface="Montserrat" panose="00000500000000000000" pitchFamily="2" charset="0"/>
            </a:endParaRPr>
          </a:p>
          <a:p>
            <a:pPr>
              <a:lnSpc>
                <a:spcPct val="150000"/>
              </a:lnSpc>
            </a:pPr>
            <a:endParaRPr lang="en-US" baseline="30000" dirty="0">
              <a:latin typeface="Montserrat" panose="00000500000000000000" pitchFamily="2" charset="0"/>
            </a:endParaRPr>
          </a:p>
          <a:p>
            <a:pPr>
              <a:lnSpc>
                <a:spcPct val="150000"/>
              </a:lnSpc>
            </a:pPr>
            <a:endParaRPr lang="en-US" baseline="30000" dirty="0">
              <a:latin typeface="Montserrat" panose="000005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6279420-D0EF-4207-9156-569488487078}"/>
              </a:ext>
            </a:extLst>
          </p:cNvPr>
          <p:cNvGrpSpPr/>
          <p:nvPr/>
        </p:nvGrpSpPr>
        <p:grpSpPr>
          <a:xfrm>
            <a:off x="483818" y="2004148"/>
            <a:ext cx="6687393" cy="4134024"/>
            <a:chOff x="928674" y="2164374"/>
            <a:chExt cx="6172201" cy="3815542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773C9619-9A44-4B7E-99F4-565A24C008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28674" y="2164374"/>
              <a:ext cx="6141211" cy="381554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67A6684-9B57-409F-AE46-47784AA1A7D9}"/>
                </a:ext>
              </a:extLst>
            </p:cNvPr>
            <p:cNvSpPr txBox="1"/>
            <p:nvPr/>
          </p:nvSpPr>
          <p:spPr>
            <a:xfrm>
              <a:off x="928674" y="2164374"/>
              <a:ext cx="61722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MacLeamy</a:t>
              </a:r>
              <a:r>
                <a:rPr lang="en-US" dirty="0"/>
                <a:t> Curve using PS&amp;E C-Rev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94A542D-1B35-4179-8D82-DAACD148E393}"/>
                </a:ext>
              </a:extLst>
            </p:cNvPr>
            <p:cNvSpPr/>
            <p:nvPr/>
          </p:nvSpPr>
          <p:spPr>
            <a:xfrm>
              <a:off x="5957875" y="2316774"/>
              <a:ext cx="732893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2800" b="1" cap="none" spc="0" dirty="0">
                  <a:ln/>
                  <a:solidFill>
                    <a:srgbClr val="FF0000"/>
                  </a:solidFill>
                  <a:effectLst/>
                </a:rPr>
                <a:t>$$$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677BD45-FB31-485D-B033-40E0A5BF9CB5}"/>
                </a:ext>
              </a:extLst>
            </p:cNvPr>
            <p:cNvSpPr txBox="1"/>
            <p:nvPr/>
          </p:nvSpPr>
          <p:spPr>
            <a:xfrm>
              <a:off x="5738267" y="4827653"/>
              <a:ext cx="1310471" cy="3550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50" b="1" dirty="0"/>
                <a:t>PS&amp;E C-Rev Workflow </a:t>
              </a:r>
            </a:p>
            <a:p>
              <a:r>
                <a:rPr lang="en-US" sz="950" b="1" dirty="0"/>
                <a:t>/ BIM360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790CBC1-D1B0-4578-9974-4A6201388DA8}"/>
                </a:ext>
              </a:extLst>
            </p:cNvPr>
            <p:cNvSpPr txBox="1"/>
            <p:nvPr/>
          </p:nvSpPr>
          <p:spPr>
            <a:xfrm>
              <a:off x="1276216" y="4860067"/>
              <a:ext cx="604328" cy="335159"/>
            </a:xfrm>
            <a:prstGeom prst="rect">
              <a:avLst/>
            </a:prstGeom>
            <a:noFill/>
          </p:spPr>
          <p:txBody>
            <a:bodyPr wrap="square" lIns="57598" tIns="28799" rIns="57598" bIns="28799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$</a:t>
              </a:r>
              <a:r>
                <a:rPr lang="en-US" sz="700" dirty="0">
                  <a:solidFill>
                    <a:srgbClr val="00B050"/>
                  </a:solidFill>
                </a:rPr>
                <a:t> </a:t>
              </a:r>
              <a:r>
                <a:rPr lang="en-US" sz="1200" baseline="-25000" dirty="0">
                  <a:solidFill>
                    <a:srgbClr val="00B050"/>
                  </a:solidFill>
                </a:rPr>
                <a:t>savings</a:t>
              </a:r>
              <a:endParaRPr lang="en-US" sz="2000" baseline="-25000" dirty="0">
                <a:solidFill>
                  <a:srgbClr val="00B050"/>
                </a:solidFill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270E341-28FA-4B94-81E5-ED11D4A41DC7}"/>
                </a:ext>
              </a:extLst>
            </p:cNvPr>
            <p:cNvCxnSpPr/>
            <p:nvPr/>
          </p:nvCxnSpPr>
          <p:spPr>
            <a:xfrm>
              <a:off x="3743678" y="3907982"/>
              <a:ext cx="0" cy="648221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35AED8B-83AF-4D35-B418-DB195F0AC4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63394" y="3240985"/>
              <a:ext cx="619108" cy="651480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9DDC1F6-BAE7-46F5-8122-B4FD0036DEB2}"/>
                </a:ext>
              </a:extLst>
            </p:cNvPr>
            <p:cNvCxnSpPr/>
            <p:nvPr/>
          </p:nvCxnSpPr>
          <p:spPr>
            <a:xfrm>
              <a:off x="3743678" y="3907981"/>
              <a:ext cx="0" cy="636077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317CA79-AF19-4000-8578-40CCB160E452}"/>
                </a:ext>
              </a:extLst>
            </p:cNvPr>
            <p:cNvSpPr/>
            <p:nvPr/>
          </p:nvSpPr>
          <p:spPr>
            <a:xfrm>
              <a:off x="1497833" y="4598843"/>
              <a:ext cx="233284" cy="205664"/>
            </a:xfrm>
            <a:prstGeom prst="triangl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57598" tIns="28799" rIns="57598" bIns="28799"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53D833A-0FD0-49AE-BF4D-8379A74E571F}"/>
                </a:ext>
              </a:extLst>
            </p:cNvPr>
            <p:cNvCxnSpPr/>
            <p:nvPr/>
          </p:nvCxnSpPr>
          <p:spPr>
            <a:xfrm>
              <a:off x="2528875" y="3944501"/>
              <a:ext cx="0" cy="611702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91AC90D-6EA4-4979-88A0-BC7414F99D1A}"/>
                </a:ext>
              </a:extLst>
            </p:cNvPr>
            <p:cNvCxnSpPr/>
            <p:nvPr/>
          </p:nvCxnSpPr>
          <p:spPr>
            <a:xfrm>
              <a:off x="2528875" y="4557580"/>
              <a:ext cx="0" cy="519794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1593689-ABA5-480A-B324-F941884A5AE6}"/>
                </a:ext>
              </a:extLst>
            </p:cNvPr>
            <p:cNvCxnSpPr/>
            <p:nvPr/>
          </p:nvCxnSpPr>
          <p:spPr>
            <a:xfrm>
              <a:off x="1462075" y="4557580"/>
              <a:ext cx="229053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ight Arrow 28">
              <a:extLst>
                <a:ext uri="{FF2B5EF4-FFF2-40B4-BE49-F238E27FC236}">
                  <a16:creationId xmlns:a16="http://schemas.microsoft.com/office/drawing/2014/main" id="{C64F5857-183A-4B9F-B1EE-0885FD1AD9A3}"/>
                </a:ext>
              </a:extLst>
            </p:cNvPr>
            <p:cNvSpPr/>
            <p:nvPr/>
          </p:nvSpPr>
          <p:spPr>
            <a:xfrm rot="18081862">
              <a:off x="5556209" y="2646933"/>
              <a:ext cx="536308" cy="210295"/>
            </a:xfrm>
            <a:prstGeom prst="rightArrow">
              <a:avLst>
                <a:gd name="adj1" fmla="val 23333"/>
                <a:gd name="adj2" fmla="val 51254"/>
              </a:avLst>
            </a:prstGeom>
            <a:solidFill>
              <a:srgbClr val="FF0000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671DD3B-25C1-4AA2-97EE-825662587791}"/>
                </a:ext>
              </a:extLst>
            </p:cNvPr>
            <p:cNvSpPr txBox="1"/>
            <p:nvPr/>
          </p:nvSpPr>
          <p:spPr>
            <a:xfrm>
              <a:off x="1233475" y="4751291"/>
              <a:ext cx="762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rgbClr val="00B050"/>
                  </a:solidFill>
                </a:rPr>
                <a:t>Enhanced PSE</a:t>
              </a:r>
              <a:r>
                <a:rPr lang="en-US" sz="1000" dirty="0">
                  <a:solidFill>
                    <a:srgbClr val="00B050"/>
                  </a:solidFill>
                </a:rPr>
                <a:t>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23A859B-34B6-446C-B0D6-CA81D73FFFAB}"/>
                </a:ext>
              </a:extLst>
            </p:cNvPr>
            <p:cNvSpPr txBox="1"/>
            <p:nvPr/>
          </p:nvSpPr>
          <p:spPr>
            <a:xfrm>
              <a:off x="1384704" y="4889790"/>
              <a:ext cx="5357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rgbClr val="00B050"/>
                  </a:solidFill>
                </a:rPr>
                <a:t>review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E0BE9EF-A4F6-4DF1-8BC4-A65D3EAA8658}"/>
                </a:ext>
              </a:extLst>
            </p:cNvPr>
            <p:cNvSpPr txBox="1"/>
            <p:nvPr/>
          </p:nvSpPr>
          <p:spPr>
            <a:xfrm>
              <a:off x="5729275" y="3379853"/>
              <a:ext cx="1310471" cy="3847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50" b="1" dirty="0"/>
                <a:t>Ability to impact cost </a:t>
              </a:r>
            </a:p>
            <a:p>
              <a:r>
                <a:rPr lang="en-US" sz="950" b="1" dirty="0"/>
                <a:t>and performance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3B7BF9A-D35E-4C8A-93DE-998A10B1E08E}"/>
                </a:ext>
              </a:extLst>
            </p:cNvPr>
            <p:cNvSpPr txBox="1"/>
            <p:nvPr/>
          </p:nvSpPr>
          <p:spPr>
            <a:xfrm>
              <a:off x="5738267" y="3826749"/>
              <a:ext cx="1310471" cy="3847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50" b="1" dirty="0"/>
                <a:t>Cost of design</a:t>
              </a:r>
            </a:p>
            <a:p>
              <a:r>
                <a:rPr lang="en-US" sz="950" b="1" dirty="0"/>
                <a:t>changes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B83D97E-941F-4626-A64C-9B1052FCC43B}"/>
                </a:ext>
              </a:extLst>
            </p:cNvPr>
            <p:cNvSpPr txBox="1"/>
            <p:nvPr/>
          </p:nvSpPr>
          <p:spPr>
            <a:xfrm>
              <a:off x="5729275" y="4332086"/>
              <a:ext cx="1310471" cy="3847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50" b="1" dirty="0"/>
                <a:t>Drafting-centric</a:t>
              </a:r>
            </a:p>
            <a:p>
              <a:r>
                <a:rPr lang="en-US" sz="950" b="1" dirty="0"/>
                <a:t>workflow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F6C8A64-F1CC-4636-B320-D255EBFB7C18}"/>
                </a:ext>
              </a:extLst>
            </p:cNvPr>
            <p:cNvSpPr txBox="1"/>
            <p:nvPr/>
          </p:nvSpPr>
          <p:spPr>
            <a:xfrm rot="16200000">
              <a:off x="84618" y="3731396"/>
              <a:ext cx="204457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Effect / Cost / Effort</a:t>
              </a:r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B0CC420-3CBE-421F-B10F-CDFC34BCB30B}"/>
                </a:ext>
              </a:extLst>
            </p:cNvPr>
            <p:cNvSpPr txBox="1"/>
            <p:nvPr/>
          </p:nvSpPr>
          <p:spPr>
            <a:xfrm>
              <a:off x="1157275" y="5569030"/>
              <a:ext cx="75902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/>
                <a:t>Preliminary Design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5BA4348-DDCF-42AD-BA6C-A22CDD0923F0}"/>
                </a:ext>
              </a:extLst>
            </p:cNvPr>
            <p:cNvSpPr txBox="1"/>
            <p:nvPr/>
          </p:nvSpPr>
          <p:spPr>
            <a:xfrm>
              <a:off x="2123143" y="5561896"/>
              <a:ext cx="75902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/>
                <a:t>Detailed</a:t>
              </a:r>
            </a:p>
            <a:p>
              <a:pPr algn="ctr"/>
              <a:r>
                <a:rPr lang="en-US" sz="900" b="1" dirty="0"/>
                <a:t>Design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6CCCF87-3C94-4EB9-8FCC-095D8FB87155}"/>
                </a:ext>
              </a:extLst>
            </p:cNvPr>
            <p:cNvSpPr txBox="1"/>
            <p:nvPr/>
          </p:nvSpPr>
          <p:spPr>
            <a:xfrm>
              <a:off x="3180386" y="5569030"/>
              <a:ext cx="10248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/>
                <a:t>Construction</a:t>
              </a:r>
            </a:p>
            <a:p>
              <a:pPr algn="ctr"/>
              <a:r>
                <a:rPr lang="en-US" sz="900" b="1" dirty="0"/>
                <a:t>Documentation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60FEF07-30E3-45F1-959D-428EF8DE6556}"/>
                </a:ext>
              </a:extLst>
            </p:cNvPr>
            <p:cNvSpPr txBox="1"/>
            <p:nvPr/>
          </p:nvSpPr>
          <p:spPr>
            <a:xfrm>
              <a:off x="4281475" y="5626769"/>
              <a:ext cx="914400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/>
                <a:t>Construction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15D1FE0-EB4C-49EB-8E8E-07BF167EBFCE}"/>
                </a:ext>
              </a:extLst>
            </p:cNvPr>
            <p:cNvSpPr txBox="1"/>
            <p:nvPr/>
          </p:nvSpPr>
          <p:spPr>
            <a:xfrm>
              <a:off x="5272075" y="5626769"/>
              <a:ext cx="759023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/>
                <a:t>Operation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4E961E9-95D3-4A40-B4A2-30883DFE4B68}"/>
                </a:ext>
              </a:extLst>
            </p:cNvPr>
            <p:cNvSpPr txBox="1"/>
            <p:nvPr/>
          </p:nvSpPr>
          <p:spPr>
            <a:xfrm>
              <a:off x="6110275" y="5224042"/>
              <a:ext cx="92947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600" i="1" dirty="0"/>
                <a:t>Base graphic originated by Patrick </a:t>
              </a:r>
              <a:r>
                <a:rPr lang="en-US" sz="600" i="1" dirty="0" err="1"/>
                <a:t>MacLeamy</a:t>
              </a:r>
              <a:r>
                <a:rPr lang="en-US" sz="600" i="1" dirty="0"/>
                <a:t>.</a:t>
              </a:r>
            </a:p>
            <a:p>
              <a:r>
                <a:rPr lang="en-US" sz="600" i="1" dirty="0"/>
                <a:t>AIA/HOK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ACC7219-08BC-45A4-9F83-D0A7AB97C7B8}"/>
                </a:ext>
              </a:extLst>
            </p:cNvPr>
            <p:cNvSpPr txBox="1"/>
            <p:nvPr/>
          </p:nvSpPr>
          <p:spPr>
            <a:xfrm>
              <a:off x="5704066" y="5529696"/>
              <a:ext cx="75902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i="1" dirty="0"/>
                <a:t>Time</a:t>
              </a:r>
            </a:p>
          </p:txBody>
        </p:sp>
        <p:sp>
          <p:nvSpPr>
            <p:cNvPr id="7" name="Right Arrow 5">
              <a:extLst>
                <a:ext uri="{FF2B5EF4-FFF2-40B4-BE49-F238E27FC236}">
                  <a16:creationId xmlns:a16="http://schemas.microsoft.com/office/drawing/2014/main" id="{AFFB19DE-9502-447C-829A-99531A71463B}"/>
                </a:ext>
              </a:extLst>
            </p:cNvPr>
            <p:cNvSpPr/>
            <p:nvPr/>
          </p:nvSpPr>
          <p:spPr>
            <a:xfrm rot="10800000">
              <a:off x="2757476" y="3840774"/>
              <a:ext cx="741681" cy="290825"/>
            </a:xfrm>
            <a:prstGeom prst="rightArrow">
              <a:avLst>
                <a:gd name="adj1" fmla="val 23333"/>
                <a:gd name="adj2" fmla="val 51254"/>
              </a:avLst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E3C2AF91-A182-4D84-972C-CF9E6C31CDC1}"/>
              </a:ext>
            </a:extLst>
          </p:cNvPr>
          <p:cNvSpPr/>
          <p:nvPr/>
        </p:nvSpPr>
        <p:spPr>
          <a:xfrm>
            <a:off x="8705308" y="10927"/>
            <a:ext cx="3201518" cy="1138773"/>
          </a:xfrm>
          <a:prstGeom prst="rect">
            <a:avLst/>
          </a:prstGeom>
          <a:effectLst>
            <a:outerShdw blurRad="139700" dist="50800" dir="4620000" algn="ctr" rotWithShape="0">
              <a:srgbClr val="000000">
                <a:alpha val="29000"/>
              </a:srgbClr>
            </a:outerShdw>
            <a:reflection stA="59000" endPos="0" dist="50800" dir="5400000" sy="-100000" algn="bl" rotWithShape="0"/>
          </a:effectLst>
        </p:spPr>
        <p:txBody>
          <a:bodyPr wrap="none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PS&amp;E C-Rev</a:t>
            </a:r>
          </a:p>
          <a:p>
            <a:pPr algn="r"/>
            <a:r>
              <a:rPr lang="en-US" sz="2800" b="1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Process</a:t>
            </a:r>
            <a:endParaRPr lang="en-US" sz="2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007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Related image">
            <a:extLst>
              <a:ext uri="{FF2B5EF4-FFF2-40B4-BE49-F238E27FC236}">
                <a16:creationId xmlns:a16="http://schemas.microsoft.com/office/drawing/2014/main" id="{3E025D59-F8F4-4643-947A-27C0EFC2F6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26900" y="2702602"/>
            <a:ext cx="1010992" cy="102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564631" y="1905713"/>
            <a:ext cx="4271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Montserrat" panose="00000500000000000000" pitchFamily="2" charset="0"/>
              </a:rPr>
              <a:t>Out with the old,</a:t>
            </a:r>
          </a:p>
          <a:p>
            <a:r>
              <a:rPr lang="en-US" sz="2800" b="1" dirty="0">
                <a:latin typeface="Montserrat" panose="00000500000000000000" pitchFamily="2" charset="0"/>
              </a:rPr>
              <a:t>in with the cloud…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667180" y="1737360"/>
            <a:ext cx="828942" cy="108532"/>
          </a:xfrm>
          <a:prstGeom prst="rect">
            <a:avLst/>
          </a:prstGeom>
          <a:solidFill>
            <a:srgbClr val="0034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484249" y="3009703"/>
            <a:ext cx="422732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aseline="30000" dirty="0">
                <a:latin typeface="Montserrat" panose="00000500000000000000" pitchFamily="2" charset="0"/>
              </a:rPr>
              <a:t>Realizing Project Demands:</a:t>
            </a:r>
          </a:p>
          <a:p>
            <a:pPr lvl="1">
              <a:spcAft>
                <a:spcPts val="600"/>
              </a:spcAft>
            </a:pPr>
            <a:r>
              <a:rPr lang="en-US" sz="2800" baseline="30000" dirty="0">
                <a:latin typeface="Montserrat" panose="00000500000000000000" pitchFamily="2" charset="0"/>
              </a:rPr>
              <a:t>Physical Restrictions: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aseline="30000" dirty="0">
                <a:latin typeface="Montserrat" panose="00000500000000000000" pitchFamily="2" charset="0"/>
              </a:rPr>
              <a:t>5,000+ plan sheets = $465.00 per full set printed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aseline="30000" dirty="0">
                <a:latin typeface="Montserrat" panose="00000500000000000000" pitchFamily="2" charset="0"/>
              </a:rPr>
              <a:t>Volume / Weight </a:t>
            </a:r>
          </a:p>
          <a:p>
            <a:pPr lvl="1">
              <a:spcAft>
                <a:spcPts val="600"/>
              </a:spcAft>
            </a:pPr>
            <a:r>
              <a:rPr lang="en-US" sz="2800" baseline="30000" dirty="0">
                <a:latin typeface="Montserrat" panose="00000500000000000000" pitchFamily="2" charset="0"/>
              </a:rPr>
              <a:t>Cultural Challenges</a:t>
            </a:r>
            <a:r>
              <a:rPr lang="en-US" sz="2400" baseline="30000" dirty="0">
                <a:latin typeface="Montserrat" panose="00000500000000000000" pitchFamily="2" charset="0"/>
              </a:rPr>
              <a:t>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aseline="30000" dirty="0">
                <a:latin typeface="Montserrat" panose="00000500000000000000" pitchFamily="2" charset="0"/>
              </a:rPr>
              <a:t>Team buy-in to receive full transparency: ALL PARTIES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aseline="30000" dirty="0">
                <a:latin typeface="Montserrat" panose="00000500000000000000" pitchFamily="2" charset="0"/>
              </a:rPr>
              <a:t>Varying degree of technological expertise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aseline="30000" dirty="0">
                <a:latin typeface="Montserrat" panose="00000500000000000000" pitchFamily="2" charset="0"/>
              </a:rPr>
              <a:t>Printed plan set…”How I’ve always done it”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baseline="30000" dirty="0">
              <a:latin typeface="Montserrat" panose="000005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baseline="30000" dirty="0">
              <a:latin typeface="Montserrat" panose="00000500000000000000" pitchFamily="2" charset="0"/>
            </a:endParaRPr>
          </a:p>
          <a:p>
            <a:pPr>
              <a:lnSpc>
                <a:spcPct val="150000"/>
              </a:lnSpc>
            </a:pPr>
            <a:endParaRPr lang="en-US" baseline="30000" dirty="0">
              <a:latin typeface="Montserrat" panose="00000500000000000000" pitchFamily="2" charset="0"/>
            </a:endParaRPr>
          </a:p>
          <a:p>
            <a:pPr>
              <a:lnSpc>
                <a:spcPct val="150000"/>
              </a:lnSpc>
            </a:pPr>
            <a:endParaRPr lang="en-US" baseline="30000" dirty="0">
              <a:latin typeface="Montserrat" panose="00000500000000000000" pitchFamily="2" charset="0"/>
            </a:endParaRPr>
          </a:p>
        </p:txBody>
      </p:sp>
      <p:pic>
        <p:nvPicPr>
          <p:cNvPr id="2050" name="Picture 2" descr="Image result for the cloud">
            <a:extLst>
              <a:ext uri="{FF2B5EF4-FFF2-40B4-BE49-F238E27FC236}">
                <a16:creationId xmlns:a16="http://schemas.microsoft.com/office/drawing/2014/main" id="{94849F6C-6B30-4C09-9DC5-DD3860513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809" y="1879570"/>
            <a:ext cx="6695440" cy="50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age result for rubix cube of information">
            <a:extLst>
              <a:ext uri="{FF2B5EF4-FFF2-40B4-BE49-F238E27FC236}">
                <a16:creationId xmlns:a16="http://schemas.microsoft.com/office/drawing/2014/main" id="{4C6185CA-9D84-4FA6-9F27-7BC793060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2468" y="1982448"/>
            <a:ext cx="1190437" cy="119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mage result for data analytics describe with rubix cube">
            <a:extLst>
              <a:ext uri="{FF2B5EF4-FFF2-40B4-BE49-F238E27FC236}">
                <a16:creationId xmlns:a16="http://schemas.microsoft.com/office/drawing/2014/main" id="{737E4C45-31E1-4C56-9D19-89F5DEB93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5617" y="5083586"/>
            <a:ext cx="882446" cy="80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Image result for cloud user">
            <a:extLst>
              <a:ext uri="{FF2B5EF4-FFF2-40B4-BE49-F238E27FC236}">
                <a16:creationId xmlns:a16="http://schemas.microsoft.com/office/drawing/2014/main" id="{C214DE5F-7F19-4F4C-9886-F6AE08268F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6960" y="5252032"/>
            <a:ext cx="1221046" cy="144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2" descr="Image result for cloud user">
            <a:extLst>
              <a:ext uri="{FF2B5EF4-FFF2-40B4-BE49-F238E27FC236}">
                <a16:creationId xmlns:a16="http://schemas.microsoft.com/office/drawing/2014/main" id="{EFBA7DF1-FF2E-47D8-BB5F-4E11EB7E8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6134" y="5252032"/>
            <a:ext cx="1221046" cy="144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1152E5D-65EC-4B7B-B053-1B986CF56387}"/>
              </a:ext>
            </a:extLst>
          </p:cNvPr>
          <p:cNvGrpSpPr/>
          <p:nvPr/>
        </p:nvGrpSpPr>
        <p:grpSpPr>
          <a:xfrm>
            <a:off x="67542" y="1247074"/>
            <a:ext cx="2163912" cy="2698247"/>
            <a:chOff x="-201631" y="1200404"/>
            <a:chExt cx="2655837" cy="3311644"/>
          </a:xfrm>
        </p:grpSpPr>
        <p:pic>
          <p:nvPicPr>
            <p:cNvPr id="2072" name="Picture 24" descr="Related image">
              <a:extLst>
                <a:ext uri="{FF2B5EF4-FFF2-40B4-BE49-F238E27FC236}">
                  <a16:creationId xmlns:a16="http://schemas.microsoft.com/office/drawing/2014/main" id="{7CB0AA8C-E513-43A4-96E7-81BB610511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83603" y="1200404"/>
              <a:ext cx="1770603" cy="2850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Image result for trash can graphic">
              <a:extLst>
                <a:ext uri="{FF2B5EF4-FFF2-40B4-BE49-F238E27FC236}">
                  <a16:creationId xmlns:a16="http://schemas.microsoft.com/office/drawing/2014/main" id="{439CA5F8-51C6-48E7-8357-FCE360AD44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1631" y="2304027"/>
              <a:ext cx="2142021" cy="22080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Image result for excel">
              <a:extLst>
                <a:ext uri="{FF2B5EF4-FFF2-40B4-BE49-F238E27FC236}">
                  <a16:creationId xmlns:a16="http://schemas.microsoft.com/office/drawing/2014/main" id="{72777B2E-7F0C-4999-ACBF-426AB74292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448989">
              <a:off x="330064" y="1668357"/>
              <a:ext cx="1132060" cy="1071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16" descr="Image result for rubix cube of information">
            <a:extLst>
              <a:ext uri="{FF2B5EF4-FFF2-40B4-BE49-F238E27FC236}">
                <a16:creationId xmlns:a16="http://schemas.microsoft.com/office/drawing/2014/main" id="{AA9AB398-5DCA-481D-AE9B-E6262EA9C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019462" y="5028981"/>
            <a:ext cx="643753" cy="64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2" descr="Image result for cloud user">
            <a:extLst>
              <a:ext uri="{FF2B5EF4-FFF2-40B4-BE49-F238E27FC236}">
                <a16:creationId xmlns:a16="http://schemas.microsoft.com/office/drawing/2014/main" id="{47DBA03B-D3C9-463C-A58C-3E2330F346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28612" y="5252032"/>
            <a:ext cx="1221046" cy="144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mage result for rubix cube of information">
            <a:extLst>
              <a:ext uri="{FF2B5EF4-FFF2-40B4-BE49-F238E27FC236}">
                <a16:creationId xmlns:a16="http://schemas.microsoft.com/office/drawing/2014/main" id="{800E1679-0DCE-4EB7-8A45-016FF97EF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550758">
            <a:off x="6479251" y="5285199"/>
            <a:ext cx="404212" cy="40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706DA81-F602-4F8A-A6B3-15A534A8561F}"/>
              </a:ext>
            </a:extLst>
          </p:cNvPr>
          <p:cNvSpPr/>
          <p:nvPr/>
        </p:nvSpPr>
        <p:spPr>
          <a:xfrm>
            <a:off x="4043190" y="3338900"/>
            <a:ext cx="201209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ePlans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D4D479-47A0-416D-964D-DDF720DA0811}"/>
              </a:ext>
            </a:extLst>
          </p:cNvPr>
          <p:cNvSpPr/>
          <p:nvPr/>
        </p:nvSpPr>
        <p:spPr>
          <a:xfrm>
            <a:off x="3505480" y="3170366"/>
            <a:ext cx="8723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24/7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4B34A17D-051B-424B-8B70-C58BB52BF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9074" y="3066946"/>
            <a:ext cx="870902" cy="69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AA27055-4C13-4A09-9F16-74330493D58E}"/>
              </a:ext>
            </a:extLst>
          </p:cNvPr>
          <p:cNvSpPr/>
          <p:nvPr/>
        </p:nvSpPr>
        <p:spPr>
          <a:xfrm>
            <a:off x="8705308" y="10927"/>
            <a:ext cx="3201518" cy="1138773"/>
          </a:xfrm>
          <a:prstGeom prst="rect">
            <a:avLst/>
          </a:prstGeom>
          <a:effectLst>
            <a:outerShdw blurRad="139700" dist="50800" dir="4620000" algn="ctr" rotWithShape="0">
              <a:srgbClr val="000000">
                <a:alpha val="29000"/>
              </a:srgbClr>
            </a:outerShdw>
            <a:reflection stA="59000" endPos="0" dist="50800" dir="5400000" sy="-100000" algn="bl" rotWithShape="0"/>
          </a:effectLst>
        </p:spPr>
        <p:txBody>
          <a:bodyPr wrap="none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PS&amp;E C-Rev</a:t>
            </a:r>
          </a:p>
          <a:p>
            <a:pPr algn="r"/>
            <a:r>
              <a:rPr lang="en-US" sz="2800" b="1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Tools</a:t>
            </a:r>
            <a:endParaRPr lang="en-US" sz="2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57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034482ED-C5DE-49C6-A095-59C19CDC4B79}"/>
              </a:ext>
            </a:extLst>
          </p:cNvPr>
          <p:cNvGrpSpPr/>
          <p:nvPr/>
        </p:nvGrpSpPr>
        <p:grpSpPr>
          <a:xfrm>
            <a:off x="3665155" y="1596290"/>
            <a:ext cx="1831995" cy="1831995"/>
            <a:chOff x="3068661" y="1454051"/>
            <a:chExt cx="1831995" cy="1831995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B1B4765-6E3E-468B-BE52-BC93F02860DE}"/>
                </a:ext>
              </a:extLst>
            </p:cNvPr>
            <p:cNvSpPr/>
            <p:nvPr/>
          </p:nvSpPr>
          <p:spPr>
            <a:xfrm>
              <a:off x="3068661" y="1454051"/>
              <a:ext cx="1831995" cy="1831995"/>
            </a:xfrm>
            <a:prstGeom prst="ellipse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F14348-5738-411C-B2DD-66609E37A097}"/>
                </a:ext>
              </a:extLst>
            </p:cNvPr>
            <p:cNvSpPr txBox="1"/>
            <p:nvPr/>
          </p:nvSpPr>
          <p:spPr>
            <a:xfrm>
              <a:off x="3068662" y="2135173"/>
              <a:ext cx="18319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6"/>
                  </a:solidFill>
                </a:rPr>
                <a:t>COMMUNICATE</a:t>
              </a:r>
              <a:endParaRPr lang="en-US" sz="1200" b="1" dirty="0">
                <a:solidFill>
                  <a:schemeClr val="accent6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5123FC6-E5B9-4DEB-8D66-0C17E7F8B2E4}"/>
                </a:ext>
              </a:extLst>
            </p:cNvPr>
            <p:cNvSpPr txBox="1"/>
            <p:nvPr/>
          </p:nvSpPr>
          <p:spPr>
            <a:xfrm>
              <a:off x="3325593" y="2379941"/>
              <a:ext cx="14214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Conflict</a:t>
              </a:r>
            </a:p>
            <a:p>
              <a:pPr algn="ctr"/>
              <a:r>
                <a:rPr lang="en-US" dirty="0"/>
                <a:t>Commitment</a:t>
              </a:r>
              <a:endParaRPr lang="en-US" sz="32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607C0D9-5FB2-4BEF-83B0-3B35C78684B4}"/>
              </a:ext>
            </a:extLst>
          </p:cNvPr>
          <p:cNvGrpSpPr/>
          <p:nvPr/>
        </p:nvGrpSpPr>
        <p:grpSpPr>
          <a:xfrm>
            <a:off x="6648693" y="1596290"/>
            <a:ext cx="1831995" cy="1831995"/>
            <a:chOff x="5602213" y="1454050"/>
            <a:chExt cx="1831995" cy="183199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076204C-8F33-4CBE-B121-E21FAD4195AF}"/>
                </a:ext>
              </a:extLst>
            </p:cNvPr>
            <p:cNvSpPr/>
            <p:nvPr/>
          </p:nvSpPr>
          <p:spPr>
            <a:xfrm>
              <a:off x="5602213" y="1454050"/>
              <a:ext cx="1831995" cy="1831995"/>
            </a:xfrm>
            <a:prstGeom prst="ellipse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D02000A-C008-4C1B-A798-1F63F02B16C3}"/>
                </a:ext>
              </a:extLst>
            </p:cNvPr>
            <p:cNvSpPr txBox="1"/>
            <p:nvPr/>
          </p:nvSpPr>
          <p:spPr>
            <a:xfrm>
              <a:off x="5997652" y="2119783"/>
              <a:ext cx="11988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6"/>
                  </a:solidFill>
                </a:rPr>
                <a:t>RESOLVE</a:t>
              </a:r>
              <a:endParaRPr lang="en-US" sz="1600" b="1" dirty="0">
                <a:solidFill>
                  <a:schemeClr val="accent6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0B0F6C-0C22-4FF7-9301-7333D3C8FC2F}"/>
                </a:ext>
              </a:extLst>
            </p:cNvPr>
            <p:cNvSpPr txBox="1"/>
            <p:nvPr/>
          </p:nvSpPr>
          <p:spPr>
            <a:xfrm>
              <a:off x="5799613" y="2372435"/>
              <a:ext cx="15434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Accountability</a:t>
              </a:r>
              <a:endParaRPr lang="en-US" sz="20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0795C63-FB14-4235-9E85-A02142FA73D5}"/>
              </a:ext>
            </a:extLst>
          </p:cNvPr>
          <p:cNvGrpSpPr/>
          <p:nvPr/>
        </p:nvGrpSpPr>
        <p:grpSpPr>
          <a:xfrm>
            <a:off x="8700051" y="3298805"/>
            <a:ext cx="2087880" cy="1831995"/>
            <a:chOff x="7401560" y="2679045"/>
            <a:chExt cx="2087880" cy="1831995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8126446-6A7B-477F-88CB-9826B94B4BF9}"/>
                </a:ext>
              </a:extLst>
            </p:cNvPr>
            <p:cNvSpPr/>
            <p:nvPr/>
          </p:nvSpPr>
          <p:spPr>
            <a:xfrm>
              <a:off x="7532677" y="2679045"/>
              <a:ext cx="1831995" cy="1831995"/>
            </a:xfrm>
            <a:prstGeom prst="ellipse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E80344-87C2-4B9F-BC2D-50C07BF06C00}"/>
                </a:ext>
              </a:extLst>
            </p:cNvPr>
            <p:cNvSpPr txBox="1"/>
            <p:nvPr/>
          </p:nvSpPr>
          <p:spPr>
            <a:xfrm>
              <a:off x="7401560" y="3395801"/>
              <a:ext cx="20878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6"/>
                  </a:solidFill>
                </a:rPr>
                <a:t>INCORPORATE</a:t>
              </a:r>
              <a:endParaRPr lang="en-US" sz="1400" b="1" dirty="0">
                <a:solidFill>
                  <a:schemeClr val="accent6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F77B357-8A6F-4706-B135-C21DD09CD122}"/>
                </a:ext>
              </a:extLst>
            </p:cNvPr>
            <p:cNvSpPr txBox="1"/>
            <p:nvPr/>
          </p:nvSpPr>
          <p:spPr>
            <a:xfrm>
              <a:off x="7987588" y="3657411"/>
              <a:ext cx="91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Results</a:t>
              </a:r>
              <a:endParaRPr lang="en-US" sz="20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9B798B5-6168-44A6-817C-3EEA034D7236}"/>
              </a:ext>
            </a:extLst>
          </p:cNvPr>
          <p:cNvGrpSpPr/>
          <p:nvPr/>
        </p:nvGrpSpPr>
        <p:grpSpPr>
          <a:xfrm>
            <a:off x="1482307" y="3298805"/>
            <a:ext cx="1831995" cy="1831995"/>
            <a:chOff x="1026160" y="2729845"/>
            <a:chExt cx="1831995" cy="183199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5022B0A-89D0-4877-87D5-27F1F3E7B55B}"/>
                </a:ext>
              </a:extLst>
            </p:cNvPr>
            <p:cNvSpPr txBox="1"/>
            <p:nvPr/>
          </p:nvSpPr>
          <p:spPr>
            <a:xfrm>
              <a:off x="1342717" y="3400434"/>
              <a:ext cx="11988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6"/>
                  </a:solidFill>
                </a:rPr>
                <a:t>IDENTIFY</a:t>
              </a:r>
              <a:endParaRPr lang="en-US" sz="1600" b="1" dirty="0">
                <a:solidFill>
                  <a:schemeClr val="accent6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C9DB395-0DF5-435E-97AA-E8E729DE0752}"/>
                </a:ext>
              </a:extLst>
            </p:cNvPr>
            <p:cNvSpPr txBox="1"/>
            <p:nvPr/>
          </p:nvSpPr>
          <p:spPr>
            <a:xfrm>
              <a:off x="1618325" y="3662044"/>
              <a:ext cx="6476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Trust</a:t>
              </a:r>
              <a:endParaRPr lang="en-US" sz="2000" dirty="0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5FADE46-8440-4EF9-8F0E-0CD7367E65F4}"/>
                </a:ext>
              </a:extLst>
            </p:cNvPr>
            <p:cNvSpPr/>
            <p:nvPr/>
          </p:nvSpPr>
          <p:spPr>
            <a:xfrm>
              <a:off x="1026160" y="2729845"/>
              <a:ext cx="1831995" cy="1831995"/>
            </a:xfrm>
            <a:prstGeom prst="ellipse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081E609-799E-400C-A0BA-707A7A65823D}"/>
              </a:ext>
            </a:extLst>
          </p:cNvPr>
          <p:cNvGrpSpPr/>
          <p:nvPr/>
        </p:nvGrpSpPr>
        <p:grpSpPr>
          <a:xfrm>
            <a:off x="4536764" y="4634592"/>
            <a:ext cx="3505721" cy="1743669"/>
            <a:chOff x="5588000" y="4957880"/>
            <a:chExt cx="2722880" cy="1354301"/>
          </a:xfrm>
        </p:grpSpPr>
        <p:pic>
          <p:nvPicPr>
            <p:cNvPr id="12" name="Picture 3" descr="C:\Users\jstenz\Pictures\Pyramid.png">
              <a:extLst>
                <a:ext uri="{FF2B5EF4-FFF2-40B4-BE49-F238E27FC236}">
                  <a16:creationId xmlns:a16="http://schemas.microsoft.com/office/drawing/2014/main" id="{26A429D6-C09A-4A2F-A536-FD285BE4DE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9872" y="4957880"/>
              <a:ext cx="2330394" cy="1354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7B6A24A-16DF-4E77-B6AB-AE6945948A3B}"/>
                </a:ext>
              </a:extLst>
            </p:cNvPr>
            <p:cNvSpPr/>
            <p:nvPr/>
          </p:nvSpPr>
          <p:spPr>
            <a:xfrm>
              <a:off x="6898640" y="5019040"/>
              <a:ext cx="1412240" cy="1239520"/>
            </a:xfrm>
            <a:custGeom>
              <a:avLst/>
              <a:gdLst>
                <a:gd name="connsiteX0" fmla="*/ 487680 w 1391920"/>
                <a:gd name="connsiteY0" fmla="*/ 0 h 1239520"/>
                <a:gd name="connsiteX1" fmla="*/ 1391920 w 1391920"/>
                <a:gd name="connsiteY1" fmla="*/ 1229360 h 1239520"/>
                <a:gd name="connsiteX2" fmla="*/ 660400 w 1391920"/>
                <a:gd name="connsiteY2" fmla="*/ 1239520 h 1239520"/>
                <a:gd name="connsiteX3" fmla="*/ 0 w 1391920"/>
                <a:gd name="connsiteY3" fmla="*/ 142240 h 1239520"/>
                <a:gd name="connsiteX4" fmla="*/ 487680 w 1391920"/>
                <a:gd name="connsiteY4" fmla="*/ 0 h 1239520"/>
                <a:gd name="connsiteX0" fmla="*/ 508000 w 1412240"/>
                <a:gd name="connsiteY0" fmla="*/ 0 h 1239520"/>
                <a:gd name="connsiteX1" fmla="*/ 1412240 w 1412240"/>
                <a:gd name="connsiteY1" fmla="*/ 1229360 h 1239520"/>
                <a:gd name="connsiteX2" fmla="*/ 680720 w 1412240"/>
                <a:gd name="connsiteY2" fmla="*/ 1239520 h 1239520"/>
                <a:gd name="connsiteX3" fmla="*/ 0 w 1412240"/>
                <a:gd name="connsiteY3" fmla="*/ 132080 h 1239520"/>
                <a:gd name="connsiteX4" fmla="*/ 508000 w 1412240"/>
                <a:gd name="connsiteY4" fmla="*/ 0 h 123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240" h="1239520">
                  <a:moveTo>
                    <a:pt x="508000" y="0"/>
                  </a:moveTo>
                  <a:lnTo>
                    <a:pt x="1412240" y="1229360"/>
                  </a:lnTo>
                  <a:lnTo>
                    <a:pt x="680720" y="1239520"/>
                  </a:lnTo>
                  <a:lnTo>
                    <a:pt x="0" y="132080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104BA46-C5FA-4421-9539-E04F2B84B601}"/>
                </a:ext>
              </a:extLst>
            </p:cNvPr>
            <p:cNvSpPr/>
            <p:nvPr/>
          </p:nvSpPr>
          <p:spPr>
            <a:xfrm>
              <a:off x="5588000" y="5100320"/>
              <a:ext cx="1056640" cy="1137920"/>
            </a:xfrm>
            <a:custGeom>
              <a:avLst/>
              <a:gdLst>
                <a:gd name="connsiteX0" fmla="*/ 0 w 1056640"/>
                <a:gd name="connsiteY0" fmla="*/ 1137920 h 1137920"/>
                <a:gd name="connsiteX1" fmla="*/ 386080 w 1056640"/>
                <a:gd name="connsiteY1" fmla="*/ 1137920 h 1137920"/>
                <a:gd name="connsiteX2" fmla="*/ 1056640 w 1056640"/>
                <a:gd name="connsiteY2" fmla="*/ 20320 h 1137920"/>
                <a:gd name="connsiteX3" fmla="*/ 548640 w 1056640"/>
                <a:gd name="connsiteY3" fmla="*/ 0 h 1137920"/>
                <a:gd name="connsiteX4" fmla="*/ 0 w 1056640"/>
                <a:gd name="connsiteY4" fmla="*/ 1137920 h 113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640" h="1137920">
                  <a:moveTo>
                    <a:pt x="0" y="1137920"/>
                  </a:moveTo>
                  <a:lnTo>
                    <a:pt x="386080" y="1137920"/>
                  </a:lnTo>
                  <a:lnTo>
                    <a:pt x="1056640" y="20320"/>
                  </a:lnTo>
                  <a:lnTo>
                    <a:pt x="548640" y="0"/>
                  </a:lnTo>
                  <a:lnTo>
                    <a:pt x="0" y="113792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z</a:t>
              </a:r>
            </a:p>
          </p:txBody>
        </p:sp>
      </p:grpSp>
      <p:pic>
        <p:nvPicPr>
          <p:cNvPr id="13" name="Picture 4" descr="C:\Users\jstenz\Pictures\0c524288952815c2e476ead0a75bbd79.jpg">
            <a:extLst>
              <a:ext uri="{FF2B5EF4-FFF2-40B4-BE49-F238E27FC236}">
                <a16:creationId xmlns:a16="http://schemas.microsoft.com/office/drawing/2014/main" id="{39149CE1-D4A9-48BE-ACEB-50DFDF79C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4302" y="4949362"/>
            <a:ext cx="1964906" cy="123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8DB0CB32-FD93-4C18-B359-B0C698286D91}"/>
              </a:ext>
            </a:extLst>
          </p:cNvPr>
          <p:cNvGraphicFramePr/>
          <p:nvPr>
            <p:extLst/>
          </p:nvPr>
        </p:nvGraphicFramePr>
        <p:xfrm>
          <a:off x="4841258" y="3735454"/>
          <a:ext cx="2388611" cy="159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6DB96165-659E-4E9A-B978-4697D3634AC1}"/>
              </a:ext>
            </a:extLst>
          </p:cNvPr>
          <p:cNvSpPr/>
          <p:nvPr/>
        </p:nvSpPr>
        <p:spPr>
          <a:xfrm>
            <a:off x="137388" y="3215967"/>
            <a:ext cx="153829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Step 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79D714C-9627-4663-A85A-812FED1ED926}"/>
              </a:ext>
            </a:extLst>
          </p:cNvPr>
          <p:cNvSpPr/>
          <p:nvPr/>
        </p:nvSpPr>
        <p:spPr>
          <a:xfrm>
            <a:off x="2297655" y="1506217"/>
            <a:ext cx="153829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Step 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C507913-54AF-46E5-ADAF-15C928F639B5}"/>
              </a:ext>
            </a:extLst>
          </p:cNvPr>
          <p:cNvSpPr/>
          <p:nvPr/>
        </p:nvSpPr>
        <p:spPr>
          <a:xfrm>
            <a:off x="8309893" y="1506217"/>
            <a:ext cx="153829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Step 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8C019D8-2176-456C-A3BF-D168B86E851B}"/>
              </a:ext>
            </a:extLst>
          </p:cNvPr>
          <p:cNvSpPr/>
          <p:nvPr/>
        </p:nvSpPr>
        <p:spPr>
          <a:xfrm>
            <a:off x="10509957" y="3215967"/>
            <a:ext cx="153829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Step 4</a:t>
            </a: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BAD0333E-F258-4261-8361-EB9F1375EB46}"/>
              </a:ext>
            </a:extLst>
          </p:cNvPr>
          <p:cNvSpPr/>
          <p:nvPr/>
        </p:nvSpPr>
        <p:spPr>
          <a:xfrm rot="21390035">
            <a:off x="2767360" y="3987275"/>
            <a:ext cx="2637360" cy="1465583"/>
          </a:xfrm>
          <a:prstGeom prst="arc">
            <a:avLst>
              <a:gd name="adj1" fmla="val 16200000"/>
              <a:gd name="adj2" fmla="val 20202154"/>
            </a:avLst>
          </a:prstGeom>
          <a:ln w="476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D04DF26F-1C47-4FB4-9749-D227F86D5667}"/>
              </a:ext>
            </a:extLst>
          </p:cNvPr>
          <p:cNvSpPr/>
          <p:nvPr/>
        </p:nvSpPr>
        <p:spPr>
          <a:xfrm rot="20172795" flipH="1">
            <a:off x="6455884" y="3370663"/>
            <a:ext cx="1408376" cy="1121042"/>
          </a:xfrm>
          <a:prstGeom prst="arc">
            <a:avLst>
              <a:gd name="adj1" fmla="val 16200000"/>
              <a:gd name="adj2" fmla="val 19707138"/>
            </a:avLst>
          </a:prstGeom>
          <a:ln w="476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CA7D8765-D28A-4A07-A2D8-C42CDF477CF1}"/>
              </a:ext>
            </a:extLst>
          </p:cNvPr>
          <p:cNvSpPr/>
          <p:nvPr/>
        </p:nvSpPr>
        <p:spPr>
          <a:xfrm rot="758526">
            <a:off x="4347746" y="3463640"/>
            <a:ext cx="1315697" cy="1047271"/>
          </a:xfrm>
          <a:prstGeom prst="arc">
            <a:avLst>
              <a:gd name="adj1" fmla="val 16200000"/>
              <a:gd name="adj2" fmla="val 19961043"/>
            </a:avLst>
          </a:prstGeom>
          <a:ln w="476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90BD935B-F1C6-414A-8387-9BCC3E127D6D}"/>
              </a:ext>
            </a:extLst>
          </p:cNvPr>
          <p:cNvSpPr/>
          <p:nvPr/>
        </p:nvSpPr>
        <p:spPr>
          <a:xfrm rot="276818" flipH="1">
            <a:off x="6666365" y="4016624"/>
            <a:ext cx="2676001" cy="1487056"/>
          </a:xfrm>
          <a:prstGeom prst="arc">
            <a:avLst>
              <a:gd name="adj1" fmla="val 16200000"/>
              <a:gd name="adj2" fmla="val 20202154"/>
            </a:avLst>
          </a:prstGeom>
          <a:ln w="476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D9FE6A-0C96-42F7-AF39-3B30E2105D6E}"/>
              </a:ext>
            </a:extLst>
          </p:cNvPr>
          <p:cNvSpPr/>
          <p:nvPr/>
        </p:nvSpPr>
        <p:spPr>
          <a:xfrm>
            <a:off x="6572097" y="5108112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>
              <a:spcBef>
                <a:spcPts val="1200"/>
              </a:spcBef>
              <a:buClr>
                <a:srgbClr val="004D97"/>
              </a:buClr>
              <a:buSzPct val="110000"/>
              <a:buFont typeface="Wingdings" panose="05000000000000000000" pitchFamily="2" charset="2"/>
              <a:buChar char="q"/>
            </a:pPr>
            <a:r>
              <a:rPr lang="en-US" sz="2000" dirty="0"/>
              <a:t>bid-ability</a:t>
            </a:r>
          </a:p>
          <a:p>
            <a:pPr marL="800100" lvl="1" indent="-342900">
              <a:spcBef>
                <a:spcPts val="1200"/>
              </a:spcBef>
              <a:buClr>
                <a:srgbClr val="004D97"/>
              </a:buClr>
              <a:buSzPct val="110000"/>
              <a:buFont typeface="Wingdings" panose="05000000000000000000" pitchFamily="2" charset="2"/>
              <a:buChar char="q"/>
            </a:pPr>
            <a:r>
              <a:rPr lang="en-US" sz="2000" dirty="0"/>
              <a:t>constructability</a:t>
            </a:r>
          </a:p>
          <a:p>
            <a:pPr marL="800100" lvl="1" indent="-342900">
              <a:spcBef>
                <a:spcPts val="1200"/>
              </a:spcBef>
              <a:buClr>
                <a:srgbClr val="004D97"/>
              </a:buClr>
              <a:buSzPct val="110000"/>
              <a:buFont typeface="Wingdings" panose="05000000000000000000" pitchFamily="2" charset="2"/>
              <a:buChar char="q"/>
            </a:pPr>
            <a:r>
              <a:rPr lang="en-US" sz="2000" dirty="0"/>
              <a:t>overall plan quality</a:t>
            </a:r>
            <a:endParaRPr lang="en-US" sz="1600" dirty="0">
              <a:latin typeface="Montserrat" panose="000005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0747FE-618D-472D-B84B-F573AF2BF949}"/>
              </a:ext>
            </a:extLst>
          </p:cNvPr>
          <p:cNvSpPr txBox="1"/>
          <p:nvPr/>
        </p:nvSpPr>
        <p:spPr>
          <a:xfrm>
            <a:off x="7261037" y="4764696"/>
            <a:ext cx="134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IMPROVED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0F04285-5ABE-476A-8DB6-45300397FDCF}"/>
              </a:ext>
            </a:extLst>
          </p:cNvPr>
          <p:cNvSpPr/>
          <p:nvPr/>
        </p:nvSpPr>
        <p:spPr>
          <a:xfrm>
            <a:off x="8705308" y="10927"/>
            <a:ext cx="3201518" cy="1138773"/>
          </a:xfrm>
          <a:prstGeom prst="rect">
            <a:avLst/>
          </a:prstGeom>
          <a:effectLst>
            <a:outerShdw blurRad="139700" dist="50800" dir="4620000" algn="ctr" rotWithShape="0">
              <a:srgbClr val="000000">
                <a:alpha val="29000"/>
              </a:srgbClr>
            </a:outerShdw>
            <a:reflection stA="59000" endPos="0" dist="50800" dir="5400000" sy="-100000" algn="bl" rotWithShape="0"/>
          </a:effectLst>
        </p:spPr>
        <p:txBody>
          <a:bodyPr wrap="none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PS&amp;E C-Rev</a:t>
            </a:r>
          </a:p>
          <a:p>
            <a:pPr algn="r"/>
            <a:r>
              <a:rPr lang="en-US" sz="2800" b="1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Road Map</a:t>
            </a:r>
            <a:endParaRPr lang="en-US" sz="2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529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49481" y="1905713"/>
            <a:ext cx="31289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Montserrat" panose="00000500000000000000" pitchFamily="2" charset="0"/>
              </a:rPr>
              <a:t>Step 1: “Identify”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2030" y="1737360"/>
            <a:ext cx="828942" cy="108532"/>
          </a:xfrm>
          <a:prstGeom prst="rect">
            <a:avLst/>
          </a:prstGeom>
          <a:solidFill>
            <a:srgbClr val="0034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705308" y="258066"/>
            <a:ext cx="3201518" cy="707886"/>
          </a:xfrm>
          <a:prstGeom prst="rect">
            <a:avLst/>
          </a:prstGeom>
          <a:effectLst>
            <a:outerShdw blurRad="139700" dist="50800" dir="4620000" algn="ctr" rotWithShape="0">
              <a:srgbClr val="000000">
                <a:alpha val="29000"/>
              </a:srgbClr>
            </a:outerShdw>
            <a:reflection stA="59000" endPos="0" dist="50800" dir="5400000" sy="-100000" algn="bl" rotWithShape="0"/>
          </a:effectLst>
        </p:spPr>
        <p:txBody>
          <a:bodyPr wrap="none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PS&amp;E C-Rev</a:t>
            </a:r>
            <a:endParaRPr lang="en-US" sz="40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1026" name="Picture 2" descr="Image result for dilbert identify">
            <a:extLst>
              <a:ext uri="{FF2B5EF4-FFF2-40B4-BE49-F238E27FC236}">
                <a16:creationId xmlns:a16="http://schemas.microsoft.com/office/drawing/2014/main" id="{A74D6B2D-CB8E-4E42-9B2B-DA7EC09E9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0972" y="3108046"/>
            <a:ext cx="8592196" cy="253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511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125DC6D-FAD5-485A-8E0E-B5A528DB57B1}"/>
              </a:ext>
            </a:extLst>
          </p:cNvPr>
          <p:cNvGrpSpPr/>
          <p:nvPr/>
        </p:nvGrpSpPr>
        <p:grpSpPr>
          <a:xfrm>
            <a:off x="7191632" y="2009985"/>
            <a:ext cx="4617308" cy="4604094"/>
            <a:chOff x="9074762" y="2885359"/>
            <a:chExt cx="3117238" cy="310831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D9F93D6-4705-4ADE-A47A-D63829DC791B}"/>
                </a:ext>
              </a:extLst>
            </p:cNvPr>
            <p:cNvGrpSpPr/>
            <p:nvPr/>
          </p:nvGrpSpPr>
          <p:grpSpPr>
            <a:xfrm rot="415126">
              <a:off x="9074762" y="2885359"/>
              <a:ext cx="2709870" cy="3108317"/>
              <a:chOff x="4182439" y="102776"/>
              <a:chExt cx="5490996" cy="7459706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6F1AE951-B01E-4CC5-9E0A-BC9A2BE96CC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4012973" y="1976621"/>
                <a:ext cx="5414962" cy="4823222"/>
              </a:xfrm>
              <a:prstGeom prst="rect">
                <a:avLst/>
              </a:prstGeom>
            </p:spPr>
          </p:pic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DA0F06B7-3CFA-4454-A109-7A684A49CAC5}"/>
                  </a:ext>
                </a:extLst>
              </p:cNvPr>
              <p:cNvSpPr/>
              <p:nvPr/>
            </p:nvSpPr>
            <p:spPr>
              <a:xfrm>
                <a:off x="4182439" y="102776"/>
                <a:ext cx="5490996" cy="7459706"/>
              </a:xfrm>
              <a:custGeom>
                <a:avLst/>
                <a:gdLst>
                  <a:gd name="connsiteX0" fmla="*/ 1168400 w 3530600"/>
                  <a:gd name="connsiteY0" fmla="*/ 0 h 5003800"/>
                  <a:gd name="connsiteX1" fmla="*/ 2425700 w 3530600"/>
                  <a:gd name="connsiteY1" fmla="*/ 266700 h 5003800"/>
                  <a:gd name="connsiteX2" fmla="*/ 2451100 w 3530600"/>
                  <a:gd name="connsiteY2" fmla="*/ 673100 h 5003800"/>
                  <a:gd name="connsiteX3" fmla="*/ 2273300 w 3530600"/>
                  <a:gd name="connsiteY3" fmla="*/ 850900 h 5003800"/>
                  <a:gd name="connsiteX4" fmla="*/ 2298700 w 3530600"/>
                  <a:gd name="connsiteY4" fmla="*/ 1066800 h 5003800"/>
                  <a:gd name="connsiteX5" fmla="*/ 3530600 w 3530600"/>
                  <a:gd name="connsiteY5" fmla="*/ 1244600 h 5003800"/>
                  <a:gd name="connsiteX6" fmla="*/ 3530600 w 3530600"/>
                  <a:gd name="connsiteY6" fmla="*/ 3886200 h 5003800"/>
                  <a:gd name="connsiteX7" fmla="*/ 2641600 w 3530600"/>
                  <a:gd name="connsiteY7" fmla="*/ 5003800 h 5003800"/>
                  <a:gd name="connsiteX8" fmla="*/ 1104900 w 3530600"/>
                  <a:gd name="connsiteY8" fmla="*/ 3759200 h 5003800"/>
                  <a:gd name="connsiteX9" fmla="*/ 520700 w 3530600"/>
                  <a:gd name="connsiteY9" fmla="*/ 1930400 h 5003800"/>
                  <a:gd name="connsiteX10" fmla="*/ 419100 w 3530600"/>
                  <a:gd name="connsiteY10" fmla="*/ 1905000 h 5003800"/>
                  <a:gd name="connsiteX11" fmla="*/ 330200 w 3530600"/>
                  <a:gd name="connsiteY11" fmla="*/ 1498600 h 5003800"/>
                  <a:gd name="connsiteX12" fmla="*/ 228600 w 3530600"/>
                  <a:gd name="connsiteY12" fmla="*/ 1498600 h 5003800"/>
                  <a:gd name="connsiteX13" fmla="*/ 0 w 3530600"/>
                  <a:gd name="connsiteY13" fmla="*/ 1003300 h 5003800"/>
                  <a:gd name="connsiteX14" fmla="*/ 304800 w 3530600"/>
                  <a:gd name="connsiteY14" fmla="*/ 876300 h 5003800"/>
                  <a:gd name="connsiteX15" fmla="*/ 190500 w 3530600"/>
                  <a:gd name="connsiteY15" fmla="*/ 444500 h 5003800"/>
                  <a:gd name="connsiteX16" fmla="*/ 1168400 w 3530600"/>
                  <a:gd name="connsiteY16" fmla="*/ 0 h 5003800"/>
                  <a:gd name="connsiteX0" fmla="*/ 1168400 w 3530600"/>
                  <a:gd name="connsiteY0" fmla="*/ 0 h 5003800"/>
                  <a:gd name="connsiteX1" fmla="*/ 2425700 w 3530600"/>
                  <a:gd name="connsiteY1" fmla="*/ 266700 h 5003800"/>
                  <a:gd name="connsiteX2" fmla="*/ 2451100 w 3530600"/>
                  <a:gd name="connsiteY2" fmla="*/ 673100 h 5003800"/>
                  <a:gd name="connsiteX3" fmla="*/ 2273300 w 3530600"/>
                  <a:gd name="connsiteY3" fmla="*/ 850900 h 5003800"/>
                  <a:gd name="connsiteX4" fmla="*/ 2298700 w 3530600"/>
                  <a:gd name="connsiteY4" fmla="*/ 1066800 h 5003800"/>
                  <a:gd name="connsiteX5" fmla="*/ 3530600 w 3530600"/>
                  <a:gd name="connsiteY5" fmla="*/ 1244600 h 5003800"/>
                  <a:gd name="connsiteX6" fmla="*/ 3530600 w 3530600"/>
                  <a:gd name="connsiteY6" fmla="*/ 3886200 h 5003800"/>
                  <a:gd name="connsiteX7" fmla="*/ 2641600 w 3530600"/>
                  <a:gd name="connsiteY7" fmla="*/ 5003800 h 5003800"/>
                  <a:gd name="connsiteX8" fmla="*/ 1104900 w 3530600"/>
                  <a:gd name="connsiteY8" fmla="*/ 3759200 h 5003800"/>
                  <a:gd name="connsiteX9" fmla="*/ 520700 w 3530600"/>
                  <a:gd name="connsiteY9" fmla="*/ 1930400 h 5003800"/>
                  <a:gd name="connsiteX10" fmla="*/ 419100 w 3530600"/>
                  <a:gd name="connsiteY10" fmla="*/ 1905000 h 5003800"/>
                  <a:gd name="connsiteX11" fmla="*/ 330200 w 3530600"/>
                  <a:gd name="connsiteY11" fmla="*/ 1498600 h 5003800"/>
                  <a:gd name="connsiteX12" fmla="*/ 228600 w 3530600"/>
                  <a:gd name="connsiteY12" fmla="*/ 1498600 h 5003800"/>
                  <a:gd name="connsiteX13" fmla="*/ 0 w 3530600"/>
                  <a:gd name="connsiteY13" fmla="*/ 1003300 h 5003800"/>
                  <a:gd name="connsiteX14" fmla="*/ 304800 w 3530600"/>
                  <a:gd name="connsiteY14" fmla="*/ 876300 h 5003800"/>
                  <a:gd name="connsiteX15" fmla="*/ 190500 w 3530600"/>
                  <a:gd name="connsiteY15" fmla="*/ 444500 h 5003800"/>
                  <a:gd name="connsiteX16" fmla="*/ 1259840 w 3530600"/>
                  <a:gd name="connsiteY16" fmla="*/ 91440 h 5003800"/>
                  <a:gd name="connsiteX0" fmla="*/ 1168400 w 3530600"/>
                  <a:gd name="connsiteY0" fmla="*/ 0 h 5003800"/>
                  <a:gd name="connsiteX1" fmla="*/ 2425700 w 3530600"/>
                  <a:gd name="connsiteY1" fmla="*/ 266700 h 5003800"/>
                  <a:gd name="connsiteX2" fmla="*/ 2451100 w 3530600"/>
                  <a:gd name="connsiteY2" fmla="*/ 673100 h 5003800"/>
                  <a:gd name="connsiteX3" fmla="*/ 2273300 w 3530600"/>
                  <a:gd name="connsiteY3" fmla="*/ 850900 h 5003800"/>
                  <a:gd name="connsiteX4" fmla="*/ 2298700 w 3530600"/>
                  <a:gd name="connsiteY4" fmla="*/ 1066800 h 5003800"/>
                  <a:gd name="connsiteX5" fmla="*/ 3530600 w 3530600"/>
                  <a:gd name="connsiteY5" fmla="*/ 1244600 h 5003800"/>
                  <a:gd name="connsiteX6" fmla="*/ 3530600 w 3530600"/>
                  <a:gd name="connsiteY6" fmla="*/ 3886200 h 5003800"/>
                  <a:gd name="connsiteX7" fmla="*/ 2641600 w 3530600"/>
                  <a:gd name="connsiteY7" fmla="*/ 5003800 h 5003800"/>
                  <a:gd name="connsiteX8" fmla="*/ 1104900 w 3530600"/>
                  <a:gd name="connsiteY8" fmla="*/ 3759200 h 5003800"/>
                  <a:gd name="connsiteX9" fmla="*/ 520700 w 3530600"/>
                  <a:gd name="connsiteY9" fmla="*/ 1930400 h 5003800"/>
                  <a:gd name="connsiteX10" fmla="*/ 419100 w 3530600"/>
                  <a:gd name="connsiteY10" fmla="*/ 1905000 h 5003800"/>
                  <a:gd name="connsiteX11" fmla="*/ 330200 w 3530600"/>
                  <a:gd name="connsiteY11" fmla="*/ 1498600 h 5003800"/>
                  <a:gd name="connsiteX12" fmla="*/ 228600 w 3530600"/>
                  <a:gd name="connsiteY12" fmla="*/ 1498600 h 5003800"/>
                  <a:gd name="connsiteX13" fmla="*/ 0 w 3530600"/>
                  <a:gd name="connsiteY13" fmla="*/ 1003300 h 5003800"/>
                  <a:gd name="connsiteX14" fmla="*/ 304800 w 3530600"/>
                  <a:gd name="connsiteY14" fmla="*/ 876300 h 5003800"/>
                  <a:gd name="connsiteX15" fmla="*/ 190500 w 3530600"/>
                  <a:gd name="connsiteY15" fmla="*/ 444500 h 5003800"/>
                  <a:gd name="connsiteX16" fmla="*/ 1120140 w 3530600"/>
                  <a:gd name="connsiteY16" fmla="*/ 40640 h 5003800"/>
                  <a:gd name="connsiteX0" fmla="*/ 1168400 w 3530600"/>
                  <a:gd name="connsiteY0" fmla="*/ 0 h 5003800"/>
                  <a:gd name="connsiteX1" fmla="*/ 2425700 w 3530600"/>
                  <a:gd name="connsiteY1" fmla="*/ 266700 h 5003800"/>
                  <a:gd name="connsiteX2" fmla="*/ 2451100 w 3530600"/>
                  <a:gd name="connsiteY2" fmla="*/ 673100 h 5003800"/>
                  <a:gd name="connsiteX3" fmla="*/ 2273300 w 3530600"/>
                  <a:gd name="connsiteY3" fmla="*/ 850900 h 5003800"/>
                  <a:gd name="connsiteX4" fmla="*/ 2298700 w 3530600"/>
                  <a:gd name="connsiteY4" fmla="*/ 1066800 h 5003800"/>
                  <a:gd name="connsiteX5" fmla="*/ 3530600 w 3530600"/>
                  <a:gd name="connsiteY5" fmla="*/ 1244600 h 5003800"/>
                  <a:gd name="connsiteX6" fmla="*/ 3530600 w 3530600"/>
                  <a:gd name="connsiteY6" fmla="*/ 3886200 h 5003800"/>
                  <a:gd name="connsiteX7" fmla="*/ 2641600 w 3530600"/>
                  <a:gd name="connsiteY7" fmla="*/ 5003800 h 5003800"/>
                  <a:gd name="connsiteX8" fmla="*/ 1104900 w 3530600"/>
                  <a:gd name="connsiteY8" fmla="*/ 3759200 h 5003800"/>
                  <a:gd name="connsiteX9" fmla="*/ 520700 w 3530600"/>
                  <a:gd name="connsiteY9" fmla="*/ 1930400 h 5003800"/>
                  <a:gd name="connsiteX10" fmla="*/ 419100 w 3530600"/>
                  <a:gd name="connsiteY10" fmla="*/ 1905000 h 5003800"/>
                  <a:gd name="connsiteX11" fmla="*/ 330200 w 3530600"/>
                  <a:gd name="connsiteY11" fmla="*/ 1498600 h 5003800"/>
                  <a:gd name="connsiteX12" fmla="*/ 228600 w 3530600"/>
                  <a:gd name="connsiteY12" fmla="*/ 1498600 h 5003800"/>
                  <a:gd name="connsiteX13" fmla="*/ 0 w 3530600"/>
                  <a:gd name="connsiteY13" fmla="*/ 1003300 h 5003800"/>
                  <a:gd name="connsiteX14" fmla="*/ 304800 w 3530600"/>
                  <a:gd name="connsiteY14" fmla="*/ 876300 h 5003800"/>
                  <a:gd name="connsiteX15" fmla="*/ 190500 w 3530600"/>
                  <a:gd name="connsiteY15" fmla="*/ 444500 h 5003800"/>
                  <a:gd name="connsiteX16" fmla="*/ 1120140 w 3530600"/>
                  <a:gd name="connsiteY16" fmla="*/ 40640 h 5003800"/>
                  <a:gd name="connsiteX17" fmla="*/ 1143000 w 3530600"/>
                  <a:gd name="connsiteY17" fmla="*/ 25400 h 5003800"/>
                  <a:gd name="connsiteX0" fmla="*/ 1168400 w 3530600"/>
                  <a:gd name="connsiteY0" fmla="*/ 1003300 h 6007100"/>
                  <a:gd name="connsiteX1" fmla="*/ 2425700 w 3530600"/>
                  <a:gd name="connsiteY1" fmla="*/ 1270000 h 6007100"/>
                  <a:gd name="connsiteX2" fmla="*/ 2451100 w 3530600"/>
                  <a:gd name="connsiteY2" fmla="*/ 1676400 h 6007100"/>
                  <a:gd name="connsiteX3" fmla="*/ 2273300 w 3530600"/>
                  <a:gd name="connsiteY3" fmla="*/ 1854200 h 6007100"/>
                  <a:gd name="connsiteX4" fmla="*/ 2298700 w 3530600"/>
                  <a:gd name="connsiteY4" fmla="*/ 2070100 h 6007100"/>
                  <a:gd name="connsiteX5" fmla="*/ 3530600 w 3530600"/>
                  <a:gd name="connsiteY5" fmla="*/ 2247900 h 6007100"/>
                  <a:gd name="connsiteX6" fmla="*/ 3530600 w 3530600"/>
                  <a:gd name="connsiteY6" fmla="*/ 4889500 h 6007100"/>
                  <a:gd name="connsiteX7" fmla="*/ 2641600 w 3530600"/>
                  <a:gd name="connsiteY7" fmla="*/ 6007100 h 6007100"/>
                  <a:gd name="connsiteX8" fmla="*/ 1104900 w 3530600"/>
                  <a:gd name="connsiteY8" fmla="*/ 4762500 h 6007100"/>
                  <a:gd name="connsiteX9" fmla="*/ 520700 w 3530600"/>
                  <a:gd name="connsiteY9" fmla="*/ 2933700 h 6007100"/>
                  <a:gd name="connsiteX10" fmla="*/ 419100 w 3530600"/>
                  <a:gd name="connsiteY10" fmla="*/ 2908300 h 6007100"/>
                  <a:gd name="connsiteX11" fmla="*/ 330200 w 3530600"/>
                  <a:gd name="connsiteY11" fmla="*/ 2501900 h 6007100"/>
                  <a:gd name="connsiteX12" fmla="*/ 228600 w 3530600"/>
                  <a:gd name="connsiteY12" fmla="*/ 2501900 h 6007100"/>
                  <a:gd name="connsiteX13" fmla="*/ 0 w 3530600"/>
                  <a:gd name="connsiteY13" fmla="*/ 2006600 h 6007100"/>
                  <a:gd name="connsiteX14" fmla="*/ 304800 w 3530600"/>
                  <a:gd name="connsiteY14" fmla="*/ 1879600 h 6007100"/>
                  <a:gd name="connsiteX15" fmla="*/ 190500 w 3530600"/>
                  <a:gd name="connsiteY15" fmla="*/ 1447800 h 6007100"/>
                  <a:gd name="connsiteX16" fmla="*/ 1120140 w 3530600"/>
                  <a:gd name="connsiteY16" fmla="*/ 1043940 h 6007100"/>
                  <a:gd name="connsiteX17" fmla="*/ 1181100 w 3530600"/>
                  <a:gd name="connsiteY17" fmla="*/ 0 h 6007100"/>
                  <a:gd name="connsiteX0" fmla="*/ 1168400 w 3530600"/>
                  <a:gd name="connsiteY0" fmla="*/ 1080628 h 6084428"/>
                  <a:gd name="connsiteX1" fmla="*/ 2425700 w 3530600"/>
                  <a:gd name="connsiteY1" fmla="*/ 1347328 h 6084428"/>
                  <a:gd name="connsiteX2" fmla="*/ 2451100 w 3530600"/>
                  <a:gd name="connsiteY2" fmla="*/ 1753728 h 6084428"/>
                  <a:gd name="connsiteX3" fmla="*/ 2273300 w 3530600"/>
                  <a:gd name="connsiteY3" fmla="*/ 1931528 h 6084428"/>
                  <a:gd name="connsiteX4" fmla="*/ 2298700 w 3530600"/>
                  <a:gd name="connsiteY4" fmla="*/ 2147428 h 6084428"/>
                  <a:gd name="connsiteX5" fmla="*/ 3530600 w 3530600"/>
                  <a:gd name="connsiteY5" fmla="*/ 2325228 h 6084428"/>
                  <a:gd name="connsiteX6" fmla="*/ 3530600 w 3530600"/>
                  <a:gd name="connsiteY6" fmla="*/ 4966828 h 6084428"/>
                  <a:gd name="connsiteX7" fmla="*/ 2641600 w 3530600"/>
                  <a:gd name="connsiteY7" fmla="*/ 6084428 h 6084428"/>
                  <a:gd name="connsiteX8" fmla="*/ 1104900 w 3530600"/>
                  <a:gd name="connsiteY8" fmla="*/ 4839828 h 6084428"/>
                  <a:gd name="connsiteX9" fmla="*/ 520700 w 3530600"/>
                  <a:gd name="connsiteY9" fmla="*/ 3011028 h 6084428"/>
                  <a:gd name="connsiteX10" fmla="*/ 419100 w 3530600"/>
                  <a:gd name="connsiteY10" fmla="*/ 2985628 h 6084428"/>
                  <a:gd name="connsiteX11" fmla="*/ 330200 w 3530600"/>
                  <a:gd name="connsiteY11" fmla="*/ 2579228 h 6084428"/>
                  <a:gd name="connsiteX12" fmla="*/ 228600 w 3530600"/>
                  <a:gd name="connsiteY12" fmla="*/ 2579228 h 6084428"/>
                  <a:gd name="connsiteX13" fmla="*/ 0 w 3530600"/>
                  <a:gd name="connsiteY13" fmla="*/ 2083928 h 6084428"/>
                  <a:gd name="connsiteX14" fmla="*/ 304800 w 3530600"/>
                  <a:gd name="connsiteY14" fmla="*/ 1956928 h 6084428"/>
                  <a:gd name="connsiteX15" fmla="*/ 190500 w 3530600"/>
                  <a:gd name="connsiteY15" fmla="*/ 1525128 h 6084428"/>
                  <a:gd name="connsiteX16" fmla="*/ 1120140 w 3530600"/>
                  <a:gd name="connsiteY16" fmla="*/ 1121268 h 6084428"/>
                  <a:gd name="connsiteX17" fmla="*/ 1181100 w 3530600"/>
                  <a:gd name="connsiteY17" fmla="*/ 77328 h 6084428"/>
                  <a:gd name="connsiteX18" fmla="*/ 1155700 w 3530600"/>
                  <a:gd name="connsiteY18" fmla="*/ 77328 h 6084428"/>
                  <a:gd name="connsiteX0" fmla="*/ 1562100 w 3924300"/>
                  <a:gd name="connsiteY0" fmla="*/ 1101386 h 6105186"/>
                  <a:gd name="connsiteX1" fmla="*/ 2819400 w 3924300"/>
                  <a:gd name="connsiteY1" fmla="*/ 1368086 h 6105186"/>
                  <a:gd name="connsiteX2" fmla="*/ 2844800 w 3924300"/>
                  <a:gd name="connsiteY2" fmla="*/ 1774486 h 6105186"/>
                  <a:gd name="connsiteX3" fmla="*/ 2667000 w 3924300"/>
                  <a:gd name="connsiteY3" fmla="*/ 1952286 h 6105186"/>
                  <a:gd name="connsiteX4" fmla="*/ 2692400 w 3924300"/>
                  <a:gd name="connsiteY4" fmla="*/ 2168186 h 6105186"/>
                  <a:gd name="connsiteX5" fmla="*/ 3924300 w 3924300"/>
                  <a:gd name="connsiteY5" fmla="*/ 2345986 h 6105186"/>
                  <a:gd name="connsiteX6" fmla="*/ 3924300 w 3924300"/>
                  <a:gd name="connsiteY6" fmla="*/ 4987586 h 6105186"/>
                  <a:gd name="connsiteX7" fmla="*/ 3035300 w 3924300"/>
                  <a:gd name="connsiteY7" fmla="*/ 6105186 h 6105186"/>
                  <a:gd name="connsiteX8" fmla="*/ 1498600 w 3924300"/>
                  <a:gd name="connsiteY8" fmla="*/ 4860586 h 6105186"/>
                  <a:gd name="connsiteX9" fmla="*/ 914400 w 3924300"/>
                  <a:gd name="connsiteY9" fmla="*/ 3031786 h 6105186"/>
                  <a:gd name="connsiteX10" fmla="*/ 812800 w 3924300"/>
                  <a:gd name="connsiteY10" fmla="*/ 3006386 h 6105186"/>
                  <a:gd name="connsiteX11" fmla="*/ 723900 w 3924300"/>
                  <a:gd name="connsiteY11" fmla="*/ 2599986 h 6105186"/>
                  <a:gd name="connsiteX12" fmla="*/ 622300 w 3924300"/>
                  <a:gd name="connsiteY12" fmla="*/ 2599986 h 6105186"/>
                  <a:gd name="connsiteX13" fmla="*/ 393700 w 3924300"/>
                  <a:gd name="connsiteY13" fmla="*/ 2104686 h 6105186"/>
                  <a:gd name="connsiteX14" fmla="*/ 698500 w 3924300"/>
                  <a:gd name="connsiteY14" fmla="*/ 1977686 h 6105186"/>
                  <a:gd name="connsiteX15" fmla="*/ 584200 w 3924300"/>
                  <a:gd name="connsiteY15" fmla="*/ 1545886 h 6105186"/>
                  <a:gd name="connsiteX16" fmla="*/ 1513840 w 3924300"/>
                  <a:gd name="connsiteY16" fmla="*/ 1142026 h 6105186"/>
                  <a:gd name="connsiteX17" fmla="*/ 1574800 w 3924300"/>
                  <a:gd name="connsiteY17" fmla="*/ 98086 h 6105186"/>
                  <a:gd name="connsiteX18" fmla="*/ 0 w 3924300"/>
                  <a:gd name="connsiteY18" fmla="*/ 34586 h 6105186"/>
                  <a:gd name="connsiteX0" fmla="*/ 1682462 w 4044662"/>
                  <a:gd name="connsiteY0" fmla="*/ 1101386 h 6105186"/>
                  <a:gd name="connsiteX1" fmla="*/ 2939762 w 4044662"/>
                  <a:gd name="connsiteY1" fmla="*/ 1368086 h 6105186"/>
                  <a:gd name="connsiteX2" fmla="*/ 2965162 w 4044662"/>
                  <a:gd name="connsiteY2" fmla="*/ 1774486 h 6105186"/>
                  <a:gd name="connsiteX3" fmla="*/ 2787362 w 4044662"/>
                  <a:gd name="connsiteY3" fmla="*/ 1952286 h 6105186"/>
                  <a:gd name="connsiteX4" fmla="*/ 2812762 w 4044662"/>
                  <a:gd name="connsiteY4" fmla="*/ 2168186 h 6105186"/>
                  <a:gd name="connsiteX5" fmla="*/ 4044662 w 4044662"/>
                  <a:gd name="connsiteY5" fmla="*/ 2345986 h 6105186"/>
                  <a:gd name="connsiteX6" fmla="*/ 4044662 w 4044662"/>
                  <a:gd name="connsiteY6" fmla="*/ 4987586 h 6105186"/>
                  <a:gd name="connsiteX7" fmla="*/ 3155662 w 4044662"/>
                  <a:gd name="connsiteY7" fmla="*/ 6105186 h 6105186"/>
                  <a:gd name="connsiteX8" fmla="*/ 1618962 w 4044662"/>
                  <a:gd name="connsiteY8" fmla="*/ 4860586 h 6105186"/>
                  <a:gd name="connsiteX9" fmla="*/ 1034762 w 4044662"/>
                  <a:gd name="connsiteY9" fmla="*/ 3031786 h 6105186"/>
                  <a:gd name="connsiteX10" fmla="*/ 933162 w 4044662"/>
                  <a:gd name="connsiteY10" fmla="*/ 3006386 h 6105186"/>
                  <a:gd name="connsiteX11" fmla="*/ 844262 w 4044662"/>
                  <a:gd name="connsiteY11" fmla="*/ 2599986 h 6105186"/>
                  <a:gd name="connsiteX12" fmla="*/ 742662 w 4044662"/>
                  <a:gd name="connsiteY12" fmla="*/ 2599986 h 6105186"/>
                  <a:gd name="connsiteX13" fmla="*/ 514062 w 4044662"/>
                  <a:gd name="connsiteY13" fmla="*/ 2104686 h 6105186"/>
                  <a:gd name="connsiteX14" fmla="*/ 818862 w 4044662"/>
                  <a:gd name="connsiteY14" fmla="*/ 1977686 h 6105186"/>
                  <a:gd name="connsiteX15" fmla="*/ 704562 w 4044662"/>
                  <a:gd name="connsiteY15" fmla="*/ 1545886 h 6105186"/>
                  <a:gd name="connsiteX16" fmla="*/ 1634202 w 4044662"/>
                  <a:gd name="connsiteY16" fmla="*/ 1142026 h 6105186"/>
                  <a:gd name="connsiteX17" fmla="*/ 1695162 w 4044662"/>
                  <a:gd name="connsiteY17" fmla="*/ 98086 h 6105186"/>
                  <a:gd name="connsiteX18" fmla="*/ 120362 w 4044662"/>
                  <a:gd name="connsiteY18" fmla="*/ 34586 h 6105186"/>
                  <a:gd name="connsiteX19" fmla="*/ 107662 w 4044662"/>
                  <a:gd name="connsiteY19" fmla="*/ 9186 h 6105186"/>
                  <a:gd name="connsiteX0" fmla="*/ 1689774 w 4051974"/>
                  <a:gd name="connsiteY0" fmla="*/ 1101386 h 6460789"/>
                  <a:gd name="connsiteX1" fmla="*/ 2947074 w 4051974"/>
                  <a:gd name="connsiteY1" fmla="*/ 1368086 h 6460789"/>
                  <a:gd name="connsiteX2" fmla="*/ 2972474 w 4051974"/>
                  <a:gd name="connsiteY2" fmla="*/ 1774486 h 6460789"/>
                  <a:gd name="connsiteX3" fmla="*/ 2794674 w 4051974"/>
                  <a:gd name="connsiteY3" fmla="*/ 1952286 h 6460789"/>
                  <a:gd name="connsiteX4" fmla="*/ 2820074 w 4051974"/>
                  <a:gd name="connsiteY4" fmla="*/ 2168186 h 6460789"/>
                  <a:gd name="connsiteX5" fmla="*/ 4051974 w 4051974"/>
                  <a:gd name="connsiteY5" fmla="*/ 2345986 h 6460789"/>
                  <a:gd name="connsiteX6" fmla="*/ 4051974 w 4051974"/>
                  <a:gd name="connsiteY6" fmla="*/ 4987586 h 6460789"/>
                  <a:gd name="connsiteX7" fmla="*/ 3162974 w 4051974"/>
                  <a:gd name="connsiteY7" fmla="*/ 6105186 h 6460789"/>
                  <a:gd name="connsiteX8" fmla="*/ 1626274 w 4051974"/>
                  <a:gd name="connsiteY8" fmla="*/ 4860586 h 6460789"/>
                  <a:gd name="connsiteX9" fmla="*/ 1042074 w 4051974"/>
                  <a:gd name="connsiteY9" fmla="*/ 3031786 h 6460789"/>
                  <a:gd name="connsiteX10" fmla="*/ 940474 w 4051974"/>
                  <a:gd name="connsiteY10" fmla="*/ 3006386 h 6460789"/>
                  <a:gd name="connsiteX11" fmla="*/ 851574 w 4051974"/>
                  <a:gd name="connsiteY11" fmla="*/ 2599986 h 6460789"/>
                  <a:gd name="connsiteX12" fmla="*/ 749974 w 4051974"/>
                  <a:gd name="connsiteY12" fmla="*/ 2599986 h 6460789"/>
                  <a:gd name="connsiteX13" fmla="*/ 521374 w 4051974"/>
                  <a:gd name="connsiteY13" fmla="*/ 2104686 h 6460789"/>
                  <a:gd name="connsiteX14" fmla="*/ 826174 w 4051974"/>
                  <a:gd name="connsiteY14" fmla="*/ 1977686 h 6460789"/>
                  <a:gd name="connsiteX15" fmla="*/ 711874 w 4051974"/>
                  <a:gd name="connsiteY15" fmla="*/ 1545886 h 6460789"/>
                  <a:gd name="connsiteX16" fmla="*/ 1641514 w 4051974"/>
                  <a:gd name="connsiteY16" fmla="*/ 1142026 h 6460789"/>
                  <a:gd name="connsiteX17" fmla="*/ 1702474 w 4051974"/>
                  <a:gd name="connsiteY17" fmla="*/ 98086 h 6460789"/>
                  <a:gd name="connsiteX18" fmla="*/ 127674 w 4051974"/>
                  <a:gd name="connsiteY18" fmla="*/ 34586 h 6460789"/>
                  <a:gd name="connsiteX19" fmla="*/ 89574 w 4051974"/>
                  <a:gd name="connsiteY19" fmla="*/ 6460786 h 6460789"/>
                  <a:gd name="connsiteX0" fmla="*/ 1689774 w 4051974"/>
                  <a:gd name="connsiteY0" fmla="*/ 1101386 h 6929573"/>
                  <a:gd name="connsiteX1" fmla="*/ 2947074 w 4051974"/>
                  <a:gd name="connsiteY1" fmla="*/ 1368086 h 6929573"/>
                  <a:gd name="connsiteX2" fmla="*/ 2972474 w 4051974"/>
                  <a:gd name="connsiteY2" fmla="*/ 1774486 h 6929573"/>
                  <a:gd name="connsiteX3" fmla="*/ 2794674 w 4051974"/>
                  <a:gd name="connsiteY3" fmla="*/ 1952286 h 6929573"/>
                  <a:gd name="connsiteX4" fmla="*/ 2820074 w 4051974"/>
                  <a:gd name="connsiteY4" fmla="*/ 2168186 h 6929573"/>
                  <a:gd name="connsiteX5" fmla="*/ 4051974 w 4051974"/>
                  <a:gd name="connsiteY5" fmla="*/ 2345986 h 6929573"/>
                  <a:gd name="connsiteX6" fmla="*/ 4051974 w 4051974"/>
                  <a:gd name="connsiteY6" fmla="*/ 4987586 h 6929573"/>
                  <a:gd name="connsiteX7" fmla="*/ 3162974 w 4051974"/>
                  <a:gd name="connsiteY7" fmla="*/ 6105186 h 6929573"/>
                  <a:gd name="connsiteX8" fmla="*/ 1626274 w 4051974"/>
                  <a:gd name="connsiteY8" fmla="*/ 4860586 h 6929573"/>
                  <a:gd name="connsiteX9" fmla="*/ 1042074 w 4051974"/>
                  <a:gd name="connsiteY9" fmla="*/ 3031786 h 6929573"/>
                  <a:gd name="connsiteX10" fmla="*/ 940474 w 4051974"/>
                  <a:gd name="connsiteY10" fmla="*/ 3006386 h 6929573"/>
                  <a:gd name="connsiteX11" fmla="*/ 851574 w 4051974"/>
                  <a:gd name="connsiteY11" fmla="*/ 2599986 h 6929573"/>
                  <a:gd name="connsiteX12" fmla="*/ 749974 w 4051974"/>
                  <a:gd name="connsiteY12" fmla="*/ 2599986 h 6929573"/>
                  <a:gd name="connsiteX13" fmla="*/ 521374 w 4051974"/>
                  <a:gd name="connsiteY13" fmla="*/ 2104686 h 6929573"/>
                  <a:gd name="connsiteX14" fmla="*/ 826174 w 4051974"/>
                  <a:gd name="connsiteY14" fmla="*/ 1977686 h 6929573"/>
                  <a:gd name="connsiteX15" fmla="*/ 711874 w 4051974"/>
                  <a:gd name="connsiteY15" fmla="*/ 1545886 h 6929573"/>
                  <a:gd name="connsiteX16" fmla="*/ 1641514 w 4051974"/>
                  <a:gd name="connsiteY16" fmla="*/ 1142026 h 6929573"/>
                  <a:gd name="connsiteX17" fmla="*/ 1702474 w 4051974"/>
                  <a:gd name="connsiteY17" fmla="*/ 98086 h 6929573"/>
                  <a:gd name="connsiteX18" fmla="*/ 127674 w 4051974"/>
                  <a:gd name="connsiteY18" fmla="*/ 34586 h 6929573"/>
                  <a:gd name="connsiteX19" fmla="*/ 89574 w 4051974"/>
                  <a:gd name="connsiteY19" fmla="*/ 6460786 h 6929573"/>
                  <a:gd name="connsiteX20" fmla="*/ 102274 w 4051974"/>
                  <a:gd name="connsiteY20" fmla="*/ 6435386 h 6929573"/>
                  <a:gd name="connsiteX0" fmla="*/ 1689774 w 5106074"/>
                  <a:gd name="connsiteY0" fmla="*/ 1101386 h 6960400"/>
                  <a:gd name="connsiteX1" fmla="*/ 2947074 w 5106074"/>
                  <a:gd name="connsiteY1" fmla="*/ 1368086 h 6960400"/>
                  <a:gd name="connsiteX2" fmla="*/ 2972474 w 5106074"/>
                  <a:gd name="connsiteY2" fmla="*/ 1774486 h 6960400"/>
                  <a:gd name="connsiteX3" fmla="*/ 2794674 w 5106074"/>
                  <a:gd name="connsiteY3" fmla="*/ 1952286 h 6960400"/>
                  <a:gd name="connsiteX4" fmla="*/ 2820074 w 5106074"/>
                  <a:gd name="connsiteY4" fmla="*/ 2168186 h 6960400"/>
                  <a:gd name="connsiteX5" fmla="*/ 4051974 w 5106074"/>
                  <a:gd name="connsiteY5" fmla="*/ 2345986 h 6960400"/>
                  <a:gd name="connsiteX6" fmla="*/ 4051974 w 5106074"/>
                  <a:gd name="connsiteY6" fmla="*/ 4987586 h 6960400"/>
                  <a:gd name="connsiteX7" fmla="*/ 3162974 w 5106074"/>
                  <a:gd name="connsiteY7" fmla="*/ 6105186 h 6960400"/>
                  <a:gd name="connsiteX8" fmla="*/ 1626274 w 5106074"/>
                  <a:gd name="connsiteY8" fmla="*/ 4860586 h 6960400"/>
                  <a:gd name="connsiteX9" fmla="*/ 1042074 w 5106074"/>
                  <a:gd name="connsiteY9" fmla="*/ 3031786 h 6960400"/>
                  <a:gd name="connsiteX10" fmla="*/ 940474 w 5106074"/>
                  <a:gd name="connsiteY10" fmla="*/ 3006386 h 6960400"/>
                  <a:gd name="connsiteX11" fmla="*/ 851574 w 5106074"/>
                  <a:gd name="connsiteY11" fmla="*/ 2599986 h 6960400"/>
                  <a:gd name="connsiteX12" fmla="*/ 749974 w 5106074"/>
                  <a:gd name="connsiteY12" fmla="*/ 2599986 h 6960400"/>
                  <a:gd name="connsiteX13" fmla="*/ 521374 w 5106074"/>
                  <a:gd name="connsiteY13" fmla="*/ 2104686 h 6960400"/>
                  <a:gd name="connsiteX14" fmla="*/ 826174 w 5106074"/>
                  <a:gd name="connsiteY14" fmla="*/ 1977686 h 6960400"/>
                  <a:gd name="connsiteX15" fmla="*/ 711874 w 5106074"/>
                  <a:gd name="connsiteY15" fmla="*/ 1545886 h 6960400"/>
                  <a:gd name="connsiteX16" fmla="*/ 1641514 w 5106074"/>
                  <a:gd name="connsiteY16" fmla="*/ 1142026 h 6960400"/>
                  <a:gd name="connsiteX17" fmla="*/ 1702474 w 5106074"/>
                  <a:gd name="connsiteY17" fmla="*/ 98086 h 6960400"/>
                  <a:gd name="connsiteX18" fmla="*/ 127674 w 5106074"/>
                  <a:gd name="connsiteY18" fmla="*/ 34586 h 6960400"/>
                  <a:gd name="connsiteX19" fmla="*/ 89574 w 5106074"/>
                  <a:gd name="connsiteY19" fmla="*/ 6460786 h 6960400"/>
                  <a:gd name="connsiteX20" fmla="*/ 5106074 w 5106074"/>
                  <a:gd name="connsiteY20" fmla="*/ 6549686 h 6960400"/>
                  <a:gd name="connsiteX0" fmla="*/ 1689774 w 5474041"/>
                  <a:gd name="connsiteY0" fmla="*/ 1101386 h 6960400"/>
                  <a:gd name="connsiteX1" fmla="*/ 2947074 w 5474041"/>
                  <a:gd name="connsiteY1" fmla="*/ 1368086 h 6960400"/>
                  <a:gd name="connsiteX2" fmla="*/ 2972474 w 5474041"/>
                  <a:gd name="connsiteY2" fmla="*/ 1774486 h 6960400"/>
                  <a:gd name="connsiteX3" fmla="*/ 2794674 w 5474041"/>
                  <a:gd name="connsiteY3" fmla="*/ 1952286 h 6960400"/>
                  <a:gd name="connsiteX4" fmla="*/ 2820074 w 5474041"/>
                  <a:gd name="connsiteY4" fmla="*/ 2168186 h 6960400"/>
                  <a:gd name="connsiteX5" fmla="*/ 4051974 w 5474041"/>
                  <a:gd name="connsiteY5" fmla="*/ 2345986 h 6960400"/>
                  <a:gd name="connsiteX6" fmla="*/ 4051974 w 5474041"/>
                  <a:gd name="connsiteY6" fmla="*/ 4987586 h 6960400"/>
                  <a:gd name="connsiteX7" fmla="*/ 3162974 w 5474041"/>
                  <a:gd name="connsiteY7" fmla="*/ 6105186 h 6960400"/>
                  <a:gd name="connsiteX8" fmla="*/ 1626274 w 5474041"/>
                  <a:gd name="connsiteY8" fmla="*/ 4860586 h 6960400"/>
                  <a:gd name="connsiteX9" fmla="*/ 1042074 w 5474041"/>
                  <a:gd name="connsiteY9" fmla="*/ 3031786 h 6960400"/>
                  <a:gd name="connsiteX10" fmla="*/ 940474 w 5474041"/>
                  <a:gd name="connsiteY10" fmla="*/ 3006386 h 6960400"/>
                  <a:gd name="connsiteX11" fmla="*/ 851574 w 5474041"/>
                  <a:gd name="connsiteY11" fmla="*/ 2599986 h 6960400"/>
                  <a:gd name="connsiteX12" fmla="*/ 749974 w 5474041"/>
                  <a:gd name="connsiteY12" fmla="*/ 2599986 h 6960400"/>
                  <a:gd name="connsiteX13" fmla="*/ 521374 w 5474041"/>
                  <a:gd name="connsiteY13" fmla="*/ 2104686 h 6960400"/>
                  <a:gd name="connsiteX14" fmla="*/ 826174 w 5474041"/>
                  <a:gd name="connsiteY14" fmla="*/ 1977686 h 6960400"/>
                  <a:gd name="connsiteX15" fmla="*/ 711874 w 5474041"/>
                  <a:gd name="connsiteY15" fmla="*/ 1545886 h 6960400"/>
                  <a:gd name="connsiteX16" fmla="*/ 1641514 w 5474041"/>
                  <a:gd name="connsiteY16" fmla="*/ 1142026 h 6960400"/>
                  <a:gd name="connsiteX17" fmla="*/ 1702474 w 5474041"/>
                  <a:gd name="connsiteY17" fmla="*/ 98086 h 6960400"/>
                  <a:gd name="connsiteX18" fmla="*/ 127674 w 5474041"/>
                  <a:gd name="connsiteY18" fmla="*/ 34586 h 6960400"/>
                  <a:gd name="connsiteX19" fmla="*/ 89574 w 5474041"/>
                  <a:gd name="connsiteY19" fmla="*/ 6460786 h 6960400"/>
                  <a:gd name="connsiteX20" fmla="*/ 5106074 w 5474041"/>
                  <a:gd name="connsiteY20" fmla="*/ 6549686 h 6960400"/>
                  <a:gd name="connsiteX21" fmla="*/ 5093374 w 5474041"/>
                  <a:gd name="connsiteY21" fmla="*/ 6536985 h 6960400"/>
                  <a:gd name="connsiteX0" fmla="*/ 1689774 w 5487484"/>
                  <a:gd name="connsiteY0" fmla="*/ 1101386 h 6960400"/>
                  <a:gd name="connsiteX1" fmla="*/ 2947074 w 5487484"/>
                  <a:gd name="connsiteY1" fmla="*/ 1368086 h 6960400"/>
                  <a:gd name="connsiteX2" fmla="*/ 2972474 w 5487484"/>
                  <a:gd name="connsiteY2" fmla="*/ 1774486 h 6960400"/>
                  <a:gd name="connsiteX3" fmla="*/ 2794674 w 5487484"/>
                  <a:gd name="connsiteY3" fmla="*/ 1952286 h 6960400"/>
                  <a:gd name="connsiteX4" fmla="*/ 2820074 w 5487484"/>
                  <a:gd name="connsiteY4" fmla="*/ 2168186 h 6960400"/>
                  <a:gd name="connsiteX5" fmla="*/ 4051974 w 5487484"/>
                  <a:gd name="connsiteY5" fmla="*/ 2345986 h 6960400"/>
                  <a:gd name="connsiteX6" fmla="*/ 4051974 w 5487484"/>
                  <a:gd name="connsiteY6" fmla="*/ 4987586 h 6960400"/>
                  <a:gd name="connsiteX7" fmla="*/ 3162974 w 5487484"/>
                  <a:gd name="connsiteY7" fmla="*/ 6105186 h 6960400"/>
                  <a:gd name="connsiteX8" fmla="*/ 1626274 w 5487484"/>
                  <a:gd name="connsiteY8" fmla="*/ 4860586 h 6960400"/>
                  <a:gd name="connsiteX9" fmla="*/ 1042074 w 5487484"/>
                  <a:gd name="connsiteY9" fmla="*/ 3031786 h 6960400"/>
                  <a:gd name="connsiteX10" fmla="*/ 940474 w 5487484"/>
                  <a:gd name="connsiteY10" fmla="*/ 3006386 h 6960400"/>
                  <a:gd name="connsiteX11" fmla="*/ 851574 w 5487484"/>
                  <a:gd name="connsiteY11" fmla="*/ 2599986 h 6960400"/>
                  <a:gd name="connsiteX12" fmla="*/ 749974 w 5487484"/>
                  <a:gd name="connsiteY12" fmla="*/ 2599986 h 6960400"/>
                  <a:gd name="connsiteX13" fmla="*/ 521374 w 5487484"/>
                  <a:gd name="connsiteY13" fmla="*/ 2104686 h 6960400"/>
                  <a:gd name="connsiteX14" fmla="*/ 826174 w 5487484"/>
                  <a:gd name="connsiteY14" fmla="*/ 1977686 h 6960400"/>
                  <a:gd name="connsiteX15" fmla="*/ 711874 w 5487484"/>
                  <a:gd name="connsiteY15" fmla="*/ 1545886 h 6960400"/>
                  <a:gd name="connsiteX16" fmla="*/ 1641514 w 5487484"/>
                  <a:gd name="connsiteY16" fmla="*/ 1142026 h 6960400"/>
                  <a:gd name="connsiteX17" fmla="*/ 1702474 w 5487484"/>
                  <a:gd name="connsiteY17" fmla="*/ 98086 h 6960400"/>
                  <a:gd name="connsiteX18" fmla="*/ 127674 w 5487484"/>
                  <a:gd name="connsiteY18" fmla="*/ 34586 h 6960400"/>
                  <a:gd name="connsiteX19" fmla="*/ 89574 w 5487484"/>
                  <a:gd name="connsiteY19" fmla="*/ 6460786 h 6960400"/>
                  <a:gd name="connsiteX20" fmla="*/ 5106074 w 5487484"/>
                  <a:gd name="connsiteY20" fmla="*/ 6549686 h 6960400"/>
                  <a:gd name="connsiteX21" fmla="*/ 5144174 w 5487484"/>
                  <a:gd name="connsiteY21" fmla="*/ 161585 h 6960400"/>
                  <a:gd name="connsiteX0" fmla="*/ 1689774 w 5490996"/>
                  <a:gd name="connsiteY0" fmla="*/ 1117601 h 6976615"/>
                  <a:gd name="connsiteX1" fmla="*/ 2947074 w 5490996"/>
                  <a:gd name="connsiteY1" fmla="*/ 1384301 h 6976615"/>
                  <a:gd name="connsiteX2" fmla="*/ 2972474 w 5490996"/>
                  <a:gd name="connsiteY2" fmla="*/ 1790701 h 6976615"/>
                  <a:gd name="connsiteX3" fmla="*/ 2794674 w 5490996"/>
                  <a:gd name="connsiteY3" fmla="*/ 1968501 h 6976615"/>
                  <a:gd name="connsiteX4" fmla="*/ 2820074 w 5490996"/>
                  <a:gd name="connsiteY4" fmla="*/ 2184401 h 6976615"/>
                  <a:gd name="connsiteX5" fmla="*/ 4051974 w 5490996"/>
                  <a:gd name="connsiteY5" fmla="*/ 2362201 h 6976615"/>
                  <a:gd name="connsiteX6" fmla="*/ 4051974 w 5490996"/>
                  <a:gd name="connsiteY6" fmla="*/ 5003801 h 6976615"/>
                  <a:gd name="connsiteX7" fmla="*/ 3162974 w 5490996"/>
                  <a:gd name="connsiteY7" fmla="*/ 6121401 h 6976615"/>
                  <a:gd name="connsiteX8" fmla="*/ 1626274 w 5490996"/>
                  <a:gd name="connsiteY8" fmla="*/ 4876801 h 6976615"/>
                  <a:gd name="connsiteX9" fmla="*/ 1042074 w 5490996"/>
                  <a:gd name="connsiteY9" fmla="*/ 3048001 h 6976615"/>
                  <a:gd name="connsiteX10" fmla="*/ 940474 w 5490996"/>
                  <a:gd name="connsiteY10" fmla="*/ 3022601 h 6976615"/>
                  <a:gd name="connsiteX11" fmla="*/ 851574 w 5490996"/>
                  <a:gd name="connsiteY11" fmla="*/ 2616201 h 6976615"/>
                  <a:gd name="connsiteX12" fmla="*/ 749974 w 5490996"/>
                  <a:gd name="connsiteY12" fmla="*/ 2616201 h 6976615"/>
                  <a:gd name="connsiteX13" fmla="*/ 521374 w 5490996"/>
                  <a:gd name="connsiteY13" fmla="*/ 2120901 h 6976615"/>
                  <a:gd name="connsiteX14" fmla="*/ 826174 w 5490996"/>
                  <a:gd name="connsiteY14" fmla="*/ 1993901 h 6976615"/>
                  <a:gd name="connsiteX15" fmla="*/ 711874 w 5490996"/>
                  <a:gd name="connsiteY15" fmla="*/ 1562101 h 6976615"/>
                  <a:gd name="connsiteX16" fmla="*/ 1641514 w 5490996"/>
                  <a:gd name="connsiteY16" fmla="*/ 1158241 h 6976615"/>
                  <a:gd name="connsiteX17" fmla="*/ 1702474 w 5490996"/>
                  <a:gd name="connsiteY17" fmla="*/ 114301 h 6976615"/>
                  <a:gd name="connsiteX18" fmla="*/ 127674 w 5490996"/>
                  <a:gd name="connsiteY18" fmla="*/ 50801 h 6976615"/>
                  <a:gd name="connsiteX19" fmla="*/ 89574 w 5490996"/>
                  <a:gd name="connsiteY19" fmla="*/ 6477001 h 6976615"/>
                  <a:gd name="connsiteX20" fmla="*/ 5106074 w 5490996"/>
                  <a:gd name="connsiteY20" fmla="*/ 6565901 h 6976615"/>
                  <a:gd name="connsiteX21" fmla="*/ 5156874 w 5490996"/>
                  <a:gd name="connsiteY21" fmla="*/ 0 h 6976615"/>
                  <a:gd name="connsiteX0" fmla="*/ 1689774 w 5490996"/>
                  <a:gd name="connsiteY0" fmla="*/ 1603963 h 7462977"/>
                  <a:gd name="connsiteX1" fmla="*/ 2947074 w 5490996"/>
                  <a:gd name="connsiteY1" fmla="*/ 1870663 h 7462977"/>
                  <a:gd name="connsiteX2" fmla="*/ 2972474 w 5490996"/>
                  <a:gd name="connsiteY2" fmla="*/ 2277063 h 7462977"/>
                  <a:gd name="connsiteX3" fmla="*/ 2794674 w 5490996"/>
                  <a:gd name="connsiteY3" fmla="*/ 2454863 h 7462977"/>
                  <a:gd name="connsiteX4" fmla="*/ 2820074 w 5490996"/>
                  <a:gd name="connsiteY4" fmla="*/ 2670763 h 7462977"/>
                  <a:gd name="connsiteX5" fmla="*/ 4051974 w 5490996"/>
                  <a:gd name="connsiteY5" fmla="*/ 2848563 h 7462977"/>
                  <a:gd name="connsiteX6" fmla="*/ 4051974 w 5490996"/>
                  <a:gd name="connsiteY6" fmla="*/ 5490163 h 7462977"/>
                  <a:gd name="connsiteX7" fmla="*/ 3162974 w 5490996"/>
                  <a:gd name="connsiteY7" fmla="*/ 6607763 h 7462977"/>
                  <a:gd name="connsiteX8" fmla="*/ 1626274 w 5490996"/>
                  <a:gd name="connsiteY8" fmla="*/ 5363163 h 7462977"/>
                  <a:gd name="connsiteX9" fmla="*/ 1042074 w 5490996"/>
                  <a:gd name="connsiteY9" fmla="*/ 3534363 h 7462977"/>
                  <a:gd name="connsiteX10" fmla="*/ 940474 w 5490996"/>
                  <a:gd name="connsiteY10" fmla="*/ 3508963 h 7462977"/>
                  <a:gd name="connsiteX11" fmla="*/ 851574 w 5490996"/>
                  <a:gd name="connsiteY11" fmla="*/ 3102563 h 7462977"/>
                  <a:gd name="connsiteX12" fmla="*/ 749974 w 5490996"/>
                  <a:gd name="connsiteY12" fmla="*/ 3102563 h 7462977"/>
                  <a:gd name="connsiteX13" fmla="*/ 521374 w 5490996"/>
                  <a:gd name="connsiteY13" fmla="*/ 2607263 h 7462977"/>
                  <a:gd name="connsiteX14" fmla="*/ 826174 w 5490996"/>
                  <a:gd name="connsiteY14" fmla="*/ 2480263 h 7462977"/>
                  <a:gd name="connsiteX15" fmla="*/ 711874 w 5490996"/>
                  <a:gd name="connsiteY15" fmla="*/ 2048463 h 7462977"/>
                  <a:gd name="connsiteX16" fmla="*/ 1641514 w 5490996"/>
                  <a:gd name="connsiteY16" fmla="*/ 1644603 h 7462977"/>
                  <a:gd name="connsiteX17" fmla="*/ 1702474 w 5490996"/>
                  <a:gd name="connsiteY17" fmla="*/ 600663 h 7462977"/>
                  <a:gd name="connsiteX18" fmla="*/ 127674 w 5490996"/>
                  <a:gd name="connsiteY18" fmla="*/ 537163 h 7462977"/>
                  <a:gd name="connsiteX19" fmla="*/ 89574 w 5490996"/>
                  <a:gd name="connsiteY19" fmla="*/ 6963363 h 7462977"/>
                  <a:gd name="connsiteX20" fmla="*/ 5106074 w 5490996"/>
                  <a:gd name="connsiteY20" fmla="*/ 7052263 h 7462977"/>
                  <a:gd name="connsiteX21" fmla="*/ 5156874 w 5490996"/>
                  <a:gd name="connsiteY21" fmla="*/ 486362 h 7462977"/>
                  <a:gd name="connsiteX22" fmla="*/ 5144173 w 5490996"/>
                  <a:gd name="connsiteY22" fmla="*/ 486363 h 7462977"/>
                  <a:gd name="connsiteX0" fmla="*/ 1689774 w 5490996"/>
                  <a:gd name="connsiteY0" fmla="*/ 1591135 h 7450149"/>
                  <a:gd name="connsiteX1" fmla="*/ 2947074 w 5490996"/>
                  <a:gd name="connsiteY1" fmla="*/ 1857835 h 7450149"/>
                  <a:gd name="connsiteX2" fmla="*/ 2972474 w 5490996"/>
                  <a:gd name="connsiteY2" fmla="*/ 2264235 h 7450149"/>
                  <a:gd name="connsiteX3" fmla="*/ 2794674 w 5490996"/>
                  <a:gd name="connsiteY3" fmla="*/ 2442035 h 7450149"/>
                  <a:gd name="connsiteX4" fmla="*/ 2820074 w 5490996"/>
                  <a:gd name="connsiteY4" fmla="*/ 2657935 h 7450149"/>
                  <a:gd name="connsiteX5" fmla="*/ 4051974 w 5490996"/>
                  <a:gd name="connsiteY5" fmla="*/ 2835735 h 7450149"/>
                  <a:gd name="connsiteX6" fmla="*/ 4051974 w 5490996"/>
                  <a:gd name="connsiteY6" fmla="*/ 5477335 h 7450149"/>
                  <a:gd name="connsiteX7" fmla="*/ 3162974 w 5490996"/>
                  <a:gd name="connsiteY7" fmla="*/ 6594935 h 7450149"/>
                  <a:gd name="connsiteX8" fmla="*/ 1626274 w 5490996"/>
                  <a:gd name="connsiteY8" fmla="*/ 5350335 h 7450149"/>
                  <a:gd name="connsiteX9" fmla="*/ 1042074 w 5490996"/>
                  <a:gd name="connsiteY9" fmla="*/ 3521535 h 7450149"/>
                  <a:gd name="connsiteX10" fmla="*/ 940474 w 5490996"/>
                  <a:gd name="connsiteY10" fmla="*/ 3496135 h 7450149"/>
                  <a:gd name="connsiteX11" fmla="*/ 851574 w 5490996"/>
                  <a:gd name="connsiteY11" fmla="*/ 3089735 h 7450149"/>
                  <a:gd name="connsiteX12" fmla="*/ 749974 w 5490996"/>
                  <a:gd name="connsiteY12" fmla="*/ 3089735 h 7450149"/>
                  <a:gd name="connsiteX13" fmla="*/ 521374 w 5490996"/>
                  <a:gd name="connsiteY13" fmla="*/ 2594435 h 7450149"/>
                  <a:gd name="connsiteX14" fmla="*/ 826174 w 5490996"/>
                  <a:gd name="connsiteY14" fmla="*/ 2467435 h 7450149"/>
                  <a:gd name="connsiteX15" fmla="*/ 711874 w 5490996"/>
                  <a:gd name="connsiteY15" fmla="*/ 2035635 h 7450149"/>
                  <a:gd name="connsiteX16" fmla="*/ 1641514 w 5490996"/>
                  <a:gd name="connsiteY16" fmla="*/ 1631775 h 7450149"/>
                  <a:gd name="connsiteX17" fmla="*/ 1702474 w 5490996"/>
                  <a:gd name="connsiteY17" fmla="*/ 587835 h 7450149"/>
                  <a:gd name="connsiteX18" fmla="*/ 127674 w 5490996"/>
                  <a:gd name="connsiteY18" fmla="*/ 524335 h 7450149"/>
                  <a:gd name="connsiteX19" fmla="*/ 89574 w 5490996"/>
                  <a:gd name="connsiteY19" fmla="*/ 6950535 h 7450149"/>
                  <a:gd name="connsiteX20" fmla="*/ 5106074 w 5490996"/>
                  <a:gd name="connsiteY20" fmla="*/ 7039435 h 7450149"/>
                  <a:gd name="connsiteX21" fmla="*/ 5156874 w 5490996"/>
                  <a:gd name="connsiteY21" fmla="*/ 473534 h 7450149"/>
                  <a:gd name="connsiteX22" fmla="*/ 1727873 w 5490996"/>
                  <a:gd name="connsiteY22" fmla="*/ 524335 h 7450149"/>
                  <a:gd name="connsiteX0" fmla="*/ 1689774 w 5490996"/>
                  <a:gd name="connsiteY0" fmla="*/ 1591135 h 7450149"/>
                  <a:gd name="connsiteX1" fmla="*/ 2947074 w 5490996"/>
                  <a:gd name="connsiteY1" fmla="*/ 1857835 h 7450149"/>
                  <a:gd name="connsiteX2" fmla="*/ 2972474 w 5490996"/>
                  <a:gd name="connsiteY2" fmla="*/ 2264235 h 7450149"/>
                  <a:gd name="connsiteX3" fmla="*/ 2794674 w 5490996"/>
                  <a:gd name="connsiteY3" fmla="*/ 2442035 h 7450149"/>
                  <a:gd name="connsiteX4" fmla="*/ 2820074 w 5490996"/>
                  <a:gd name="connsiteY4" fmla="*/ 2657935 h 7450149"/>
                  <a:gd name="connsiteX5" fmla="*/ 4051974 w 5490996"/>
                  <a:gd name="connsiteY5" fmla="*/ 2835735 h 7450149"/>
                  <a:gd name="connsiteX6" fmla="*/ 4051974 w 5490996"/>
                  <a:gd name="connsiteY6" fmla="*/ 5477335 h 7450149"/>
                  <a:gd name="connsiteX7" fmla="*/ 3162974 w 5490996"/>
                  <a:gd name="connsiteY7" fmla="*/ 6594935 h 7450149"/>
                  <a:gd name="connsiteX8" fmla="*/ 1626274 w 5490996"/>
                  <a:gd name="connsiteY8" fmla="*/ 5350335 h 7450149"/>
                  <a:gd name="connsiteX9" fmla="*/ 1042074 w 5490996"/>
                  <a:gd name="connsiteY9" fmla="*/ 3521535 h 7450149"/>
                  <a:gd name="connsiteX10" fmla="*/ 940474 w 5490996"/>
                  <a:gd name="connsiteY10" fmla="*/ 3496135 h 7450149"/>
                  <a:gd name="connsiteX11" fmla="*/ 851574 w 5490996"/>
                  <a:gd name="connsiteY11" fmla="*/ 3089735 h 7450149"/>
                  <a:gd name="connsiteX12" fmla="*/ 749974 w 5490996"/>
                  <a:gd name="connsiteY12" fmla="*/ 3089735 h 7450149"/>
                  <a:gd name="connsiteX13" fmla="*/ 521374 w 5490996"/>
                  <a:gd name="connsiteY13" fmla="*/ 2594435 h 7450149"/>
                  <a:gd name="connsiteX14" fmla="*/ 826174 w 5490996"/>
                  <a:gd name="connsiteY14" fmla="*/ 2467435 h 7450149"/>
                  <a:gd name="connsiteX15" fmla="*/ 711874 w 5490996"/>
                  <a:gd name="connsiteY15" fmla="*/ 2035635 h 7450149"/>
                  <a:gd name="connsiteX16" fmla="*/ 1641514 w 5490996"/>
                  <a:gd name="connsiteY16" fmla="*/ 1631775 h 7450149"/>
                  <a:gd name="connsiteX17" fmla="*/ 1702474 w 5490996"/>
                  <a:gd name="connsiteY17" fmla="*/ 587835 h 7450149"/>
                  <a:gd name="connsiteX18" fmla="*/ 127674 w 5490996"/>
                  <a:gd name="connsiteY18" fmla="*/ 524335 h 7450149"/>
                  <a:gd name="connsiteX19" fmla="*/ 89574 w 5490996"/>
                  <a:gd name="connsiteY19" fmla="*/ 6950535 h 7450149"/>
                  <a:gd name="connsiteX20" fmla="*/ 5106074 w 5490996"/>
                  <a:gd name="connsiteY20" fmla="*/ 7039435 h 7450149"/>
                  <a:gd name="connsiteX21" fmla="*/ 5156874 w 5490996"/>
                  <a:gd name="connsiteY21" fmla="*/ 473534 h 7450149"/>
                  <a:gd name="connsiteX22" fmla="*/ 1372273 w 5490996"/>
                  <a:gd name="connsiteY22" fmla="*/ 524335 h 7450149"/>
                  <a:gd name="connsiteX0" fmla="*/ 1689774 w 5490996"/>
                  <a:gd name="connsiteY0" fmla="*/ 1594278 h 7453292"/>
                  <a:gd name="connsiteX1" fmla="*/ 2947074 w 5490996"/>
                  <a:gd name="connsiteY1" fmla="*/ 1860978 h 7453292"/>
                  <a:gd name="connsiteX2" fmla="*/ 2972474 w 5490996"/>
                  <a:gd name="connsiteY2" fmla="*/ 2267378 h 7453292"/>
                  <a:gd name="connsiteX3" fmla="*/ 2794674 w 5490996"/>
                  <a:gd name="connsiteY3" fmla="*/ 2445178 h 7453292"/>
                  <a:gd name="connsiteX4" fmla="*/ 2820074 w 5490996"/>
                  <a:gd name="connsiteY4" fmla="*/ 2661078 h 7453292"/>
                  <a:gd name="connsiteX5" fmla="*/ 4051974 w 5490996"/>
                  <a:gd name="connsiteY5" fmla="*/ 2838878 h 7453292"/>
                  <a:gd name="connsiteX6" fmla="*/ 4051974 w 5490996"/>
                  <a:gd name="connsiteY6" fmla="*/ 5480478 h 7453292"/>
                  <a:gd name="connsiteX7" fmla="*/ 3162974 w 5490996"/>
                  <a:gd name="connsiteY7" fmla="*/ 6598078 h 7453292"/>
                  <a:gd name="connsiteX8" fmla="*/ 1626274 w 5490996"/>
                  <a:gd name="connsiteY8" fmla="*/ 5353478 h 7453292"/>
                  <a:gd name="connsiteX9" fmla="*/ 1042074 w 5490996"/>
                  <a:gd name="connsiteY9" fmla="*/ 3524678 h 7453292"/>
                  <a:gd name="connsiteX10" fmla="*/ 940474 w 5490996"/>
                  <a:gd name="connsiteY10" fmla="*/ 3499278 h 7453292"/>
                  <a:gd name="connsiteX11" fmla="*/ 851574 w 5490996"/>
                  <a:gd name="connsiteY11" fmla="*/ 3092878 h 7453292"/>
                  <a:gd name="connsiteX12" fmla="*/ 749974 w 5490996"/>
                  <a:gd name="connsiteY12" fmla="*/ 3092878 h 7453292"/>
                  <a:gd name="connsiteX13" fmla="*/ 521374 w 5490996"/>
                  <a:gd name="connsiteY13" fmla="*/ 2597578 h 7453292"/>
                  <a:gd name="connsiteX14" fmla="*/ 826174 w 5490996"/>
                  <a:gd name="connsiteY14" fmla="*/ 2470578 h 7453292"/>
                  <a:gd name="connsiteX15" fmla="*/ 711874 w 5490996"/>
                  <a:gd name="connsiteY15" fmla="*/ 2038778 h 7453292"/>
                  <a:gd name="connsiteX16" fmla="*/ 1641514 w 5490996"/>
                  <a:gd name="connsiteY16" fmla="*/ 1634918 h 7453292"/>
                  <a:gd name="connsiteX17" fmla="*/ 1702474 w 5490996"/>
                  <a:gd name="connsiteY17" fmla="*/ 590978 h 7453292"/>
                  <a:gd name="connsiteX18" fmla="*/ 127674 w 5490996"/>
                  <a:gd name="connsiteY18" fmla="*/ 527478 h 7453292"/>
                  <a:gd name="connsiteX19" fmla="*/ 89574 w 5490996"/>
                  <a:gd name="connsiteY19" fmla="*/ 6953678 h 7453292"/>
                  <a:gd name="connsiteX20" fmla="*/ 5106074 w 5490996"/>
                  <a:gd name="connsiteY20" fmla="*/ 7042578 h 7453292"/>
                  <a:gd name="connsiteX21" fmla="*/ 5156874 w 5490996"/>
                  <a:gd name="connsiteY21" fmla="*/ 476677 h 7453292"/>
                  <a:gd name="connsiteX22" fmla="*/ 1702473 w 5490996"/>
                  <a:gd name="connsiteY22" fmla="*/ 514778 h 7453292"/>
                  <a:gd name="connsiteX0" fmla="*/ 1689774 w 5490996"/>
                  <a:gd name="connsiteY0" fmla="*/ 1594278 h 7453292"/>
                  <a:gd name="connsiteX1" fmla="*/ 2947074 w 5490996"/>
                  <a:gd name="connsiteY1" fmla="*/ 1860978 h 7453292"/>
                  <a:gd name="connsiteX2" fmla="*/ 2972474 w 5490996"/>
                  <a:gd name="connsiteY2" fmla="*/ 2267378 h 7453292"/>
                  <a:gd name="connsiteX3" fmla="*/ 2794674 w 5490996"/>
                  <a:gd name="connsiteY3" fmla="*/ 2445178 h 7453292"/>
                  <a:gd name="connsiteX4" fmla="*/ 2820074 w 5490996"/>
                  <a:gd name="connsiteY4" fmla="*/ 2661078 h 7453292"/>
                  <a:gd name="connsiteX5" fmla="*/ 4051974 w 5490996"/>
                  <a:gd name="connsiteY5" fmla="*/ 2838878 h 7453292"/>
                  <a:gd name="connsiteX6" fmla="*/ 4051974 w 5490996"/>
                  <a:gd name="connsiteY6" fmla="*/ 5480478 h 7453292"/>
                  <a:gd name="connsiteX7" fmla="*/ 3162974 w 5490996"/>
                  <a:gd name="connsiteY7" fmla="*/ 6598078 h 7453292"/>
                  <a:gd name="connsiteX8" fmla="*/ 1626274 w 5490996"/>
                  <a:gd name="connsiteY8" fmla="*/ 5353478 h 7453292"/>
                  <a:gd name="connsiteX9" fmla="*/ 1042074 w 5490996"/>
                  <a:gd name="connsiteY9" fmla="*/ 3524678 h 7453292"/>
                  <a:gd name="connsiteX10" fmla="*/ 940474 w 5490996"/>
                  <a:gd name="connsiteY10" fmla="*/ 3499278 h 7453292"/>
                  <a:gd name="connsiteX11" fmla="*/ 851574 w 5490996"/>
                  <a:gd name="connsiteY11" fmla="*/ 3092878 h 7453292"/>
                  <a:gd name="connsiteX12" fmla="*/ 749974 w 5490996"/>
                  <a:gd name="connsiteY12" fmla="*/ 3092878 h 7453292"/>
                  <a:gd name="connsiteX13" fmla="*/ 521374 w 5490996"/>
                  <a:gd name="connsiteY13" fmla="*/ 2597578 h 7453292"/>
                  <a:gd name="connsiteX14" fmla="*/ 826174 w 5490996"/>
                  <a:gd name="connsiteY14" fmla="*/ 2470578 h 7453292"/>
                  <a:gd name="connsiteX15" fmla="*/ 711874 w 5490996"/>
                  <a:gd name="connsiteY15" fmla="*/ 2038778 h 7453292"/>
                  <a:gd name="connsiteX16" fmla="*/ 1641514 w 5490996"/>
                  <a:gd name="connsiteY16" fmla="*/ 1634918 h 7453292"/>
                  <a:gd name="connsiteX17" fmla="*/ 1702474 w 5490996"/>
                  <a:gd name="connsiteY17" fmla="*/ 590978 h 7453292"/>
                  <a:gd name="connsiteX18" fmla="*/ 127674 w 5490996"/>
                  <a:gd name="connsiteY18" fmla="*/ 527478 h 7453292"/>
                  <a:gd name="connsiteX19" fmla="*/ 89574 w 5490996"/>
                  <a:gd name="connsiteY19" fmla="*/ 6953678 h 7453292"/>
                  <a:gd name="connsiteX20" fmla="*/ 5106074 w 5490996"/>
                  <a:gd name="connsiteY20" fmla="*/ 7042578 h 7453292"/>
                  <a:gd name="connsiteX21" fmla="*/ 5156874 w 5490996"/>
                  <a:gd name="connsiteY21" fmla="*/ 476677 h 7453292"/>
                  <a:gd name="connsiteX22" fmla="*/ 1804073 w 5490996"/>
                  <a:gd name="connsiteY22" fmla="*/ 514778 h 7453292"/>
                  <a:gd name="connsiteX0" fmla="*/ 1689774 w 5490996"/>
                  <a:gd name="connsiteY0" fmla="*/ 1600692 h 7459706"/>
                  <a:gd name="connsiteX1" fmla="*/ 2947074 w 5490996"/>
                  <a:gd name="connsiteY1" fmla="*/ 1867392 h 7459706"/>
                  <a:gd name="connsiteX2" fmla="*/ 2972474 w 5490996"/>
                  <a:gd name="connsiteY2" fmla="*/ 2273792 h 7459706"/>
                  <a:gd name="connsiteX3" fmla="*/ 2794674 w 5490996"/>
                  <a:gd name="connsiteY3" fmla="*/ 2451592 h 7459706"/>
                  <a:gd name="connsiteX4" fmla="*/ 2820074 w 5490996"/>
                  <a:gd name="connsiteY4" fmla="*/ 2667492 h 7459706"/>
                  <a:gd name="connsiteX5" fmla="*/ 4051974 w 5490996"/>
                  <a:gd name="connsiteY5" fmla="*/ 2845292 h 7459706"/>
                  <a:gd name="connsiteX6" fmla="*/ 4051974 w 5490996"/>
                  <a:gd name="connsiteY6" fmla="*/ 5486892 h 7459706"/>
                  <a:gd name="connsiteX7" fmla="*/ 3162974 w 5490996"/>
                  <a:gd name="connsiteY7" fmla="*/ 6604492 h 7459706"/>
                  <a:gd name="connsiteX8" fmla="*/ 1626274 w 5490996"/>
                  <a:gd name="connsiteY8" fmla="*/ 5359892 h 7459706"/>
                  <a:gd name="connsiteX9" fmla="*/ 1042074 w 5490996"/>
                  <a:gd name="connsiteY9" fmla="*/ 3531092 h 7459706"/>
                  <a:gd name="connsiteX10" fmla="*/ 940474 w 5490996"/>
                  <a:gd name="connsiteY10" fmla="*/ 3505692 h 7459706"/>
                  <a:gd name="connsiteX11" fmla="*/ 851574 w 5490996"/>
                  <a:gd name="connsiteY11" fmla="*/ 3099292 h 7459706"/>
                  <a:gd name="connsiteX12" fmla="*/ 749974 w 5490996"/>
                  <a:gd name="connsiteY12" fmla="*/ 3099292 h 7459706"/>
                  <a:gd name="connsiteX13" fmla="*/ 521374 w 5490996"/>
                  <a:gd name="connsiteY13" fmla="*/ 2603992 h 7459706"/>
                  <a:gd name="connsiteX14" fmla="*/ 826174 w 5490996"/>
                  <a:gd name="connsiteY14" fmla="*/ 2476992 h 7459706"/>
                  <a:gd name="connsiteX15" fmla="*/ 711874 w 5490996"/>
                  <a:gd name="connsiteY15" fmla="*/ 2045192 h 7459706"/>
                  <a:gd name="connsiteX16" fmla="*/ 1641514 w 5490996"/>
                  <a:gd name="connsiteY16" fmla="*/ 1641332 h 7459706"/>
                  <a:gd name="connsiteX17" fmla="*/ 1702474 w 5490996"/>
                  <a:gd name="connsiteY17" fmla="*/ 597392 h 7459706"/>
                  <a:gd name="connsiteX18" fmla="*/ 127674 w 5490996"/>
                  <a:gd name="connsiteY18" fmla="*/ 533892 h 7459706"/>
                  <a:gd name="connsiteX19" fmla="*/ 89574 w 5490996"/>
                  <a:gd name="connsiteY19" fmla="*/ 6960092 h 7459706"/>
                  <a:gd name="connsiteX20" fmla="*/ 5106074 w 5490996"/>
                  <a:gd name="connsiteY20" fmla="*/ 7048992 h 7459706"/>
                  <a:gd name="connsiteX21" fmla="*/ 5156874 w 5490996"/>
                  <a:gd name="connsiteY21" fmla="*/ 483091 h 7459706"/>
                  <a:gd name="connsiteX22" fmla="*/ 1677073 w 5490996"/>
                  <a:gd name="connsiteY22" fmla="*/ 495792 h 7459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490996" h="7459706">
                    <a:moveTo>
                      <a:pt x="1689774" y="1600692"/>
                    </a:moveTo>
                    <a:lnTo>
                      <a:pt x="2947074" y="1867392"/>
                    </a:lnTo>
                    <a:lnTo>
                      <a:pt x="2972474" y="2273792"/>
                    </a:lnTo>
                    <a:lnTo>
                      <a:pt x="2794674" y="2451592"/>
                    </a:lnTo>
                    <a:lnTo>
                      <a:pt x="2820074" y="2667492"/>
                    </a:lnTo>
                    <a:lnTo>
                      <a:pt x="4051974" y="2845292"/>
                    </a:lnTo>
                    <a:lnTo>
                      <a:pt x="4051974" y="5486892"/>
                    </a:lnTo>
                    <a:lnTo>
                      <a:pt x="3162974" y="6604492"/>
                    </a:lnTo>
                    <a:lnTo>
                      <a:pt x="1626274" y="5359892"/>
                    </a:lnTo>
                    <a:lnTo>
                      <a:pt x="1042074" y="3531092"/>
                    </a:lnTo>
                    <a:lnTo>
                      <a:pt x="940474" y="3505692"/>
                    </a:lnTo>
                    <a:lnTo>
                      <a:pt x="851574" y="3099292"/>
                    </a:lnTo>
                    <a:lnTo>
                      <a:pt x="749974" y="3099292"/>
                    </a:lnTo>
                    <a:lnTo>
                      <a:pt x="521374" y="2603992"/>
                    </a:lnTo>
                    <a:lnTo>
                      <a:pt x="826174" y="2476992"/>
                    </a:lnTo>
                    <a:lnTo>
                      <a:pt x="711874" y="2045192"/>
                    </a:lnTo>
                    <a:cubicBezTo>
                      <a:pt x="1037841" y="1897025"/>
                      <a:pt x="1641514" y="1641332"/>
                      <a:pt x="1641514" y="1641332"/>
                    </a:cubicBezTo>
                    <a:cubicBezTo>
                      <a:pt x="1800264" y="1571482"/>
                      <a:pt x="1697712" y="600567"/>
                      <a:pt x="1702474" y="597392"/>
                    </a:cubicBezTo>
                    <a:cubicBezTo>
                      <a:pt x="1708401" y="423402"/>
                      <a:pt x="132966" y="533892"/>
                      <a:pt x="127674" y="533892"/>
                    </a:cubicBezTo>
                    <a:cubicBezTo>
                      <a:pt x="-136909" y="519075"/>
                      <a:pt x="92220" y="6965384"/>
                      <a:pt x="89574" y="6960092"/>
                    </a:cubicBezTo>
                    <a:cubicBezTo>
                      <a:pt x="85341" y="8026892"/>
                      <a:pt x="5103428" y="7054284"/>
                      <a:pt x="5106074" y="7048992"/>
                    </a:cubicBezTo>
                    <a:cubicBezTo>
                      <a:pt x="5940041" y="7061692"/>
                      <a:pt x="5159520" y="485737"/>
                      <a:pt x="5156874" y="483091"/>
                    </a:cubicBezTo>
                    <a:cubicBezTo>
                      <a:pt x="5163224" y="-611226"/>
                      <a:pt x="1679719" y="495792"/>
                      <a:pt x="1677073" y="495792"/>
                    </a:cubicBezTo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2FD1223-835B-43BA-9239-4441987A4A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86739" y="3606434"/>
              <a:ext cx="103756" cy="1685412"/>
            </a:xfrm>
            <a:prstGeom prst="straightConnector1">
              <a:avLst/>
            </a:prstGeom>
            <a:ln>
              <a:solidFill>
                <a:srgbClr val="0000FF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A6BE9F7-E32F-4837-BC78-954AA7B07653}"/>
                </a:ext>
              </a:extLst>
            </p:cNvPr>
            <p:cNvSpPr txBox="1"/>
            <p:nvPr/>
          </p:nvSpPr>
          <p:spPr>
            <a:xfrm>
              <a:off x="11254273" y="4086654"/>
              <a:ext cx="937727" cy="453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00FF"/>
                  </a:solidFill>
                </a:rPr>
                <a:t>42”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307D73-C8FB-4018-A7D2-C21186FE80DE}"/>
                </a:ext>
              </a:extLst>
            </p:cNvPr>
            <p:cNvSpPr txBox="1"/>
            <p:nvPr/>
          </p:nvSpPr>
          <p:spPr>
            <a:xfrm>
              <a:off x="9421282" y="4468683"/>
              <a:ext cx="1911263" cy="561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</a:rPr>
                <a:t>Zoo Phase I &amp; II</a:t>
              </a:r>
            </a:p>
            <a:p>
              <a:pPr algn="ctr"/>
              <a:r>
                <a:rPr lang="en-US" sz="2400" b="1" dirty="0">
                  <a:solidFill>
                    <a:srgbClr val="FFFF00"/>
                  </a:solidFill>
                </a:rPr>
                <a:t>Plans &amp; Specs</a:t>
              </a:r>
              <a:endParaRPr lang="en-US" sz="1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21BD3A76-6029-42DF-9B98-15660C0FD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6340" y="1376096"/>
            <a:ext cx="7680960" cy="2771095"/>
          </a:xfrm>
        </p:spPr>
        <p:txBody>
          <a:bodyPr>
            <a:noAutofit/>
          </a:bodyPr>
          <a:lstStyle/>
          <a:p>
            <a:pPr marL="0" lvl="1" indent="0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en-US" sz="28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Spreadsheet Method</a:t>
            </a:r>
          </a:p>
          <a:p>
            <a:pPr marL="640080" lvl="2" indent="-457200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en-US" sz="2400" dirty="0"/>
              <a:t>Zoo I/C Core 1: 22 Spreadsheets / 1,200+ Comments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C405AD-F795-47CC-AB1F-61030B1187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576" y="2429283"/>
            <a:ext cx="6560355" cy="3999855"/>
          </a:xfrm>
          <a:prstGeom prst="rect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FCE2A33-9B8C-43E8-BA84-2EC2F22E1ACB}"/>
              </a:ext>
            </a:extLst>
          </p:cNvPr>
          <p:cNvSpPr/>
          <p:nvPr/>
        </p:nvSpPr>
        <p:spPr>
          <a:xfrm>
            <a:off x="7884571" y="10926"/>
            <a:ext cx="4022255" cy="1138773"/>
          </a:xfrm>
          <a:prstGeom prst="rect">
            <a:avLst/>
          </a:prstGeom>
          <a:effectLst>
            <a:outerShdw blurRad="139700" dist="50800" dir="4620000" algn="ctr" rotWithShape="0">
              <a:srgbClr val="000000">
                <a:alpha val="29000"/>
              </a:srgbClr>
            </a:outerShdw>
            <a:reflection stA="59000" endPos="0" dist="50800" dir="5400000" sy="-100000" algn="bl" rotWithShape="0"/>
          </a:effectLst>
        </p:spPr>
        <p:txBody>
          <a:bodyPr wrap="none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Step 1: Identify</a:t>
            </a:r>
          </a:p>
          <a:p>
            <a:pPr algn="r"/>
            <a:r>
              <a:rPr lang="en-US" sz="2800" b="1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Traditional Process</a:t>
            </a:r>
            <a:endParaRPr lang="en-US" sz="40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803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9481" y="1651713"/>
            <a:ext cx="782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Montserrat" panose="00000500000000000000" pitchFamily="2" charset="0"/>
              </a:rPr>
              <a:t>New &amp; Enhanced Lines of Communication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9480" y="2458910"/>
            <a:ext cx="1106499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US" sz="2400" b="1" dirty="0">
                <a:latin typeface="Montserrat" panose="00000500000000000000" pitchFamily="2" charset="0"/>
              </a:rPr>
              <a:t>External Parties – Construction Contractors</a:t>
            </a:r>
            <a:endParaRPr lang="en-US" b="1" dirty="0">
              <a:latin typeface="Montserrat" panose="00000500000000000000" pitchFamily="2" charset="0"/>
            </a:endParaRPr>
          </a:p>
          <a:p>
            <a:pPr marL="800100" lvl="1" indent="-342900"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anose="00000500000000000000" pitchFamily="2" charset="0"/>
              </a:rPr>
              <a:t>Early feedback on project bid-ability</a:t>
            </a:r>
          </a:p>
          <a:p>
            <a:pPr marL="800100" lvl="1" indent="-342900"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anose="00000500000000000000" pitchFamily="2" charset="0"/>
              </a:rPr>
              <a:t>Identifies risk areas: phasing, staging, weather, material resourcing, etc.</a:t>
            </a:r>
          </a:p>
          <a:p>
            <a:pPr marL="800100" lvl="1" indent="-342900"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anose="00000500000000000000" pitchFamily="2" charset="0"/>
              </a:rPr>
              <a:t>3D Model &amp; AMG surface release for estimating / resource productivity</a:t>
            </a:r>
          </a:p>
          <a:p>
            <a:pPr marL="800100" lvl="1" indent="-342900"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anose="00000500000000000000" pitchFamily="2" charset="0"/>
              </a:rPr>
              <a:t>Better understanding of project complexity</a:t>
            </a:r>
          </a:p>
          <a:p>
            <a:pPr marL="800100" lvl="1" indent="-342900"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anose="00000500000000000000" pitchFamily="2" charset="0"/>
              </a:rPr>
              <a:t>Contractors get a head start on operational logistics, material procurement and potential teaming options</a:t>
            </a:r>
            <a:endParaRPr lang="en-US" dirty="0">
              <a:latin typeface="Montserrat" panose="00000500000000000000" pitchFamily="2" charset="0"/>
            </a:endParaRPr>
          </a:p>
          <a:p>
            <a:pPr marL="342900" indent="-342900"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US" sz="2400" b="1" dirty="0">
                <a:latin typeface="Montserrat" panose="00000500000000000000" pitchFamily="2" charset="0"/>
              </a:rPr>
              <a:t>Internal – DOT &amp; Consultant Construction Experts</a:t>
            </a:r>
          </a:p>
          <a:p>
            <a:pPr marL="800100" lvl="1" indent="-342900"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anose="00000500000000000000" pitchFamily="2" charset="0"/>
              </a:rPr>
              <a:t>Design | Construction C-Rev at 60%; 90% Design  (best practice ROI)</a:t>
            </a:r>
          </a:p>
          <a:p>
            <a:pPr marL="800100" lvl="1" indent="-342900"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anose="00000500000000000000" pitchFamily="2" charset="0"/>
              </a:rPr>
              <a:t>Communication:      ……</a:t>
            </a:r>
            <a:r>
              <a:rPr lang="en-US" sz="1600" i="1" dirty="0">
                <a:latin typeface="Montserrat" panose="00000500000000000000" pitchFamily="2" charset="0"/>
              </a:rPr>
              <a:t>solve the </a:t>
            </a:r>
            <a:r>
              <a:rPr lang="en-US" sz="1600" i="1" dirty="0" err="1">
                <a:latin typeface="Montserrat" panose="00000500000000000000" pitchFamily="2" charset="0"/>
              </a:rPr>
              <a:t>rubix</a:t>
            </a:r>
            <a:r>
              <a:rPr lang="en-US" sz="1600" i="1" dirty="0">
                <a:latin typeface="Montserrat" panose="00000500000000000000" pitchFamily="2" charset="0"/>
              </a:rPr>
              <a:t> cube</a:t>
            </a:r>
            <a:r>
              <a:rPr lang="en-US" sz="1600" dirty="0">
                <a:latin typeface="Montserrat" panose="00000500000000000000" pitchFamily="2" charset="0"/>
              </a:rPr>
              <a:t>…..</a:t>
            </a:r>
          </a:p>
          <a:p>
            <a:pPr marL="1257300" lvl="2" indent="-342900"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anose="00000500000000000000" pitchFamily="2" charset="0"/>
              </a:rPr>
              <a:t>“No more spreadsheets” - file versioning, formatting errors, aggregation of comments</a:t>
            </a:r>
          </a:p>
          <a:p>
            <a:pPr marL="1257300" lvl="2" indent="-342900">
              <a:spcAft>
                <a:spcPts val="600"/>
              </a:spcAft>
              <a:buSzPct val="110000"/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anose="00000500000000000000" pitchFamily="2" charset="0"/>
              </a:rPr>
              <a:t> Becoming effective communicators – less back-n-forth for clarification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752030" y="1483360"/>
            <a:ext cx="828942" cy="108532"/>
          </a:xfrm>
          <a:prstGeom prst="rect">
            <a:avLst/>
          </a:prstGeom>
          <a:solidFill>
            <a:srgbClr val="0034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0B4242-9D8E-49DC-94E4-F33D4568A335}"/>
              </a:ext>
            </a:extLst>
          </p:cNvPr>
          <p:cNvSpPr/>
          <p:nvPr/>
        </p:nvSpPr>
        <p:spPr>
          <a:xfrm>
            <a:off x="7653739" y="10926"/>
            <a:ext cx="4253087" cy="1138773"/>
          </a:xfrm>
          <a:prstGeom prst="rect">
            <a:avLst/>
          </a:prstGeom>
          <a:effectLst>
            <a:outerShdw blurRad="139700" dist="50800" dir="4620000" algn="ctr" rotWithShape="0">
              <a:srgbClr val="000000">
                <a:alpha val="29000"/>
              </a:srgbClr>
            </a:outerShdw>
            <a:reflection stA="59000" endPos="0" dist="50800" dir="5400000" sy="-100000" algn="bl" rotWithShape="0"/>
          </a:effectLst>
        </p:spPr>
        <p:txBody>
          <a:bodyPr wrap="none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Step 1: Identify</a:t>
            </a:r>
          </a:p>
          <a:p>
            <a:pPr algn="r"/>
            <a:r>
              <a:rPr lang="en-US" sz="2800" b="1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Communication Goals</a:t>
            </a:r>
            <a:endParaRPr lang="en-US" sz="40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Star: 10 Points 1">
            <a:extLst>
              <a:ext uri="{FF2B5EF4-FFF2-40B4-BE49-F238E27FC236}">
                <a16:creationId xmlns:a16="http://schemas.microsoft.com/office/drawing/2014/main" id="{64F3BC1C-DFE6-40B1-913B-2275E5CBB4D4}"/>
              </a:ext>
            </a:extLst>
          </p:cNvPr>
          <p:cNvSpPr/>
          <p:nvPr/>
        </p:nvSpPr>
        <p:spPr>
          <a:xfrm>
            <a:off x="8799370" y="1399287"/>
            <a:ext cx="2558561" cy="2627246"/>
          </a:xfrm>
          <a:prstGeom prst="star10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GOAL =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EARLY IDENTIFICATION</a:t>
            </a:r>
          </a:p>
        </p:txBody>
      </p:sp>
    </p:spTree>
    <p:extLst>
      <p:ext uri="{BB962C8B-B14F-4D97-AF65-F5344CB8AC3E}">
        <p14:creationId xmlns:p14="http://schemas.microsoft.com/office/powerpoint/2010/main" val="17310567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3AFEFED-8725-47BB-B309-D3C6A02FE152}"/>
              </a:ext>
            </a:extLst>
          </p:cNvPr>
          <p:cNvGrpSpPr/>
          <p:nvPr/>
        </p:nvGrpSpPr>
        <p:grpSpPr>
          <a:xfrm>
            <a:off x="1590159" y="1334866"/>
            <a:ext cx="9607482" cy="5319934"/>
            <a:chOff x="1806059" y="1796329"/>
            <a:chExt cx="9153392" cy="4635244"/>
          </a:xfrm>
        </p:grpSpPr>
        <p:pic>
          <p:nvPicPr>
            <p:cNvPr id="3" name="Picture 2" descr="C:\Users\hodgess\Desktop\Desktop Items\Building Engineering Initiatives\Simulation\Cloud imagery\360_infographic_icon_cloud.png">
              <a:extLst>
                <a:ext uri="{FF2B5EF4-FFF2-40B4-BE49-F238E27FC236}">
                  <a16:creationId xmlns:a16="http://schemas.microsoft.com/office/drawing/2014/main" id="{DD01A662-2863-47E6-9EC2-3AA751732A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5062" y="1799940"/>
              <a:ext cx="8574722" cy="187548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9">
              <a:extLst>
                <a:ext uri="{FF2B5EF4-FFF2-40B4-BE49-F238E27FC236}">
                  <a16:creationId xmlns:a16="http://schemas.microsoft.com/office/drawing/2014/main" id="{E74E02AB-B3FD-4A5D-96EF-BA6E18909118}"/>
                </a:ext>
              </a:extLst>
            </p:cNvPr>
            <p:cNvSpPr txBox="1"/>
            <p:nvPr/>
          </p:nvSpPr>
          <p:spPr>
            <a:xfrm>
              <a:off x="4648503" y="2504931"/>
              <a:ext cx="2987853" cy="462566"/>
            </a:xfrm>
            <a:prstGeom prst="rect">
              <a:avLst/>
            </a:prstGeom>
            <a:noFill/>
          </p:spPr>
          <p:txBody>
            <a:bodyPr wrap="none" lIns="68561" tIns="34280" rIns="68561" bIns="34280" rtlCol="0">
              <a:spAutoFit/>
            </a:bodyPr>
            <a:lstStyle>
              <a:defPPr>
                <a:defRPr lang="en-US"/>
              </a:defPPr>
              <a:lvl1pPr marL="0" algn="l" defTabSz="812810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2810" algn="l" defTabSz="812810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25620" algn="l" defTabSz="812810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38430" algn="l" defTabSz="812810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51241" algn="l" defTabSz="812810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64051" algn="l" defTabSz="812810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76861" algn="l" defTabSz="812810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89671" algn="l" defTabSz="812810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02481" algn="l" defTabSz="812810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000" b="1" dirty="0">
                  <a:ln w="0"/>
                  <a:gradFill flip="none" rotWithShape="1">
                    <a:gsLst>
                      <a:gs pos="0">
                        <a:srgbClr val="1B58A8">
                          <a:lumMod val="67000"/>
                        </a:srgbClr>
                      </a:gs>
                      <a:gs pos="48000">
                        <a:srgbClr val="1B58A8">
                          <a:lumMod val="97000"/>
                          <a:lumOff val="3000"/>
                        </a:srgbClr>
                      </a:gs>
                      <a:gs pos="100000">
                        <a:srgbClr val="1B58A8">
                          <a:lumMod val="60000"/>
                          <a:lumOff val="40000"/>
                        </a:srgbClr>
                      </a:gs>
                    </a:gsLst>
                    <a:lin ang="16200000" scaled="1"/>
                    <a:tileRect/>
                  </a:gradFill>
                  <a:latin typeface="Frutiger Next LT W1G"/>
                  <a:cs typeface="Frutiger Next LT W1G"/>
                </a:rPr>
                <a:t>2D Plans &amp; 3D BIM</a:t>
              </a:r>
            </a:p>
          </p:txBody>
        </p:sp>
        <p:sp>
          <p:nvSpPr>
            <p:cNvPr id="5" name="Title 3">
              <a:extLst>
                <a:ext uri="{FF2B5EF4-FFF2-40B4-BE49-F238E27FC236}">
                  <a16:creationId xmlns:a16="http://schemas.microsoft.com/office/drawing/2014/main" id="{6DA22C8E-6093-493A-8E75-3C364991A098}"/>
                </a:ext>
              </a:extLst>
            </p:cNvPr>
            <p:cNvSpPr txBox="1">
              <a:spLocks/>
            </p:cNvSpPr>
            <p:nvPr/>
          </p:nvSpPr>
          <p:spPr>
            <a:xfrm>
              <a:off x="1840695" y="1796329"/>
              <a:ext cx="6172200" cy="857250"/>
            </a:xfrm>
            <a:prstGeom prst="rect">
              <a:avLst/>
            </a:prstGeom>
          </p:spPr>
          <p:txBody>
            <a:bodyPr lIns="68550" tIns="34275" rIns="68550" bIns="34275"/>
            <a:lstStyle>
              <a:lvl1pPr algn="l" defTabSz="571179" rtl="0" eaLnBrk="1" latinLnBrk="0" hangingPunct="1">
                <a:spcBef>
                  <a:spcPct val="0"/>
                </a:spcBef>
                <a:buNone/>
                <a:defRPr sz="3200" b="1" i="0" kern="1200" baseline="0">
                  <a:solidFill>
                    <a:srgbClr val="1B58A8"/>
                  </a:solidFill>
                  <a:latin typeface="Frutiger Next LT W1G"/>
                  <a:ea typeface="+mj-ea"/>
                  <a:cs typeface="Frutiger Next LT W1G"/>
                </a:defRPr>
              </a:lvl1pPr>
            </a:lstStyle>
            <a:p>
              <a:r>
                <a:rPr lang="en-US" sz="2400" dirty="0"/>
                <a:t>Design Team</a:t>
              </a:r>
            </a:p>
          </p:txBody>
        </p:sp>
        <p:sp>
          <p:nvSpPr>
            <p:cNvPr id="7" name="Rounded Rectangle 19">
              <a:extLst>
                <a:ext uri="{FF2B5EF4-FFF2-40B4-BE49-F238E27FC236}">
                  <a16:creationId xmlns:a16="http://schemas.microsoft.com/office/drawing/2014/main" id="{8A2F6F32-1849-4E7F-8546-26C6300AC064}"/>
                </a:ext>
              </a:extLst>
            </p:cNvPr>
            <p:cNvSpPr/>
            <p:nvPr/>
          </p:nvSpPr>
          <p:spPr bwMode="auto">
            <a:xfrm>
              <a:off x="2927838" y="5823078"/>
              <a:ext cx="6423297" cy="608495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61522" tIns="30761" rIns="61522" bIns="30761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15220"/>
              <a:endParaRPr lang="en-US" sz="1500" dirty="0">
                <a:solidFill>
                  <a:srgbClr val="000000">
                    <a:lumMod val="95000"/>
                    <a:lumOff val="5000"/>
                  </a:srgbClr>
                </a:solidFill>
                <a:latin typeface="Frutiger Next LT W1G" panose="020B0503040204020203" pitchFamily="34" charset="0"/>
                <a:ea typeface="ヒラギノ角ゴ Pro W3" charset="0"/>
                <a:cs typeface="ヒラギノ角ゴ Pro W3" charset="0"/>
                <a:sym typeface="Gill Sans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D33B514-EAA2-41B6-91FE-5DC4A461C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98708" y="5944013"/>
              <a:ext cx="3009964" cy="423244"/>
            </a:xfrm>
            <a:prstGeom prst="rect">
              <a:avLst/>
            </a:prstGeom>
          </p:spPr>
        </p:pic>
        <p:sp>
          <p:nvSpPr>
            <p:cNvPr id="9" name="Rounded Rectangle 28">
              <a:extLst>
                <a:ext uri="{FF2B5EF4-FFF2-40B4-BE49-F238E27FC236}">
                  <a16:creationId xmlns:a16="http://schemas.microsoft.com/office/drawing/2014/main" id="{23C46846-9C40-49A0-8EF9-AEB693D08479}"/>
                </a:ext>
              </a:extLst>
            </p:cNvPr>
            <p:cNvSpPr/>
            <p:nvPr/>
          </p:nvSpPr>
          <p:spPr>
            <a:xfrm>
              <a:off x="4590001" y="3589610"/>
              <a:ext cx="1519814" cy="1860077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61" tIns="34280" rIns="68561" bIns="34280" rtlCol="0" anchor="ctr"/>
            <a:lstStyle/>
            <a:p>
              <a:pPr algn="ctr" defTabSz="609438"/>
              <a:endParaRPr lang="en-US" sz="2400" dirty="0">
                <a:solidFill>
                  <a:srgbClr val="FFFFFF"/>
                </a:solidFill>
              </a:endParaRPr>
            </a:p>
            <a:p>
              <a:pPr defTabSz="685605"/>
              <a:endParaRPr lang="en-US" sz="2400" dirty="0">
                <a:solidFill>
                  <a:srgbClr val="FFFFFF"/>
                </a:solidFill>
              </a:endParaRPr>
            </a:p>
            <a:p>
              <a:pPr algn="ctr" defTabSz="685605"/>
              <a:endParaRPr lang="en-US" sz="1050" b="1" dirty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  <a:p>
              <a:pPr algn="ctr" defTabSz="685605"/>
              <a:endParaRPr lang="en-US" sz="1050" b="1" dirty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  <a:p>
              <a:pPr algn="ctr" defTabSz="685605"/>
              <a:endParaRPr lang="en-US" sz="1050" b="1" dirty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  <a:p>
              <a:pPr algn="ctr" defTabSz="685605"/>
              <a:endParaRPr lang="en-US" sz="1050" b="1" dirty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  <a:p>
              <a:pPr algn="ctr" defTabSz="685605"/>
              <a:endParaRPr lang="en-US" sz="1050" b="1" dirty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  <a:p>
              <a:pPr algn="ctr" defTabSz="685605"/>
              <a:endParaRPr lang="en-US" sz="1050" b="1" dirty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  <a:p>
              <a:pPr algn="ctr" defTabSz="685605"/>
              <a:r>
                <a:rPr lang="en-US" sz="1400" dirty="0">
                  <a:solidFill>
                    <a:srgbClr val="000000"/>
                  </a:solidFill>
                  <a:latin typeface="Frutiger Next LT W1G" panose="020B0503040204020203" pitchFamily="34" charset="0"/>
                </a:rPr>
                <a:t>Real-time Feedback</a:t>
              </a:r>
            </a:p>
          </p:txBody>
        </p:sp>
        <p:sp>
          <p:nvSpPr>
            <p:cNvPr id="10" name="Rounded Rectangle 5">
              <a:extLst>
                <a:ext uri="{FF2B5EF4-FFF2-40B4-BE49-F238E27FC236}">
                  <a16:creationId xmlns:a16="http://schemas.microsoft.com/office/drawing/2014/main" id="{B02B442D-574B-44BF-9768-48D7B16C435D}"/>
                </a:ext>
              </a:extLst>
            </p:cNvPr>
            <p:cNvSpPr/>
            <p:nvPr/>
          </p:nvSpPr>
          <p:spPr>
            <a:xfrm>
              <a:off x="2927839" y="3567912"/>
              <a:ext cx="1568826" cy="188916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61" tIns="34280" rIns="68561" bIns="34280" rtlCol="0" anchor="ctr"/>
            <a:lstStyle/>
            <a:p>
              <a:pPr algn="ctr" defTabSz="609438"/>
              <a:endParaRPr lang="en-US" sz="2400" dirty="0">
                <a:solidFill>
                  <a:srgbClr val="FFFFFF"/>
                </a:solidFill>
              </a:endParaRPr>
            </a:p>
            <a:p>
              <a:pPr defTabSz="685605"/>
              <a:endParaRPr lang="en-US" sz="2400" dirty="0">
                <a:solidFill>
                  <a:srgbClr val="FFFFFF"/>
                </a:solidFill>
              </a:endParaRPr>
            </a:p>
            <a:p>
              <a:pPr algn="ctr" defTabSz="685605"/>
              <a:endParaRPr lang="en-US" sz="1050" b="1" dirty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  <a:p>
              <a:pPr algn="ctr" defTabSz="685605"/>
              <a:endParaRPr lang="en-US" sz="1050" b="1" dirty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  <a:p>
              <a:pPr algn="ctr" defTabSz="685605"/>
              <a:endParaRPr lang="en-US" sz="1050" b="1" dirty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  <a:p>
              <a:pPr algn="ctr" defTabSz="685605"/>
              <a:endParaRPr lang="en-US" sz="1600" dirty="0">
                <a:solidFill>
                  <a:srgbClr val="000000"/>
                </a:solidFill>
                <a:latin typeface="Frutiger Next LT W1G" panose="020B0503040204020203" pitchFamily="34" charset="0"/>
              </a:endParaRPr>
            </a:p>
            <a:p>
              <a:pPr algn="ctr" defTabSz="685605"/>
              <a:r>
                <a:rPr lang="en-US" sz="1600" dirty="0">
                  <a:solidFill>
                    <a:srgbClr val="000000"/>
                  </a:solidFill>
                  <a:latin typeface="Frutiger Next LT W1G" panose="020B0503040204020203" pitchFamily="34" charset="0"/>
                </a:rPr>
                <a:t>Preloaded </a:t>
              </a:r>
            </a:p>
            <a:p>
              <a:pPr algn="ctr" defTabSz="685605"/>
              <a:r>
                <a:rPr lang="en-US" sz="1600" dirty="0">
                  <a:solidFill>
                    <a:srgbClr val="000000"/>
                  </a:solidFill>
                  <a:latin typeface="Frutiger Next LT W1G" panose="020B0503040204020203" pitchFamily="34" charset="0"/>
                </a:rPr>
                <a:t>Plan Set </a:t>
              </a:r>
            </a:p>
          </p:txBody>
        </p:sp>
        <p:sp>
          <p:nvSpPr>
            <p:cNvPr id="11" name="Rounded Rectangle 39">
              <a:extLst>
                <a:ext uri="{FF2B5EF4-FFF2-40B4-BE49-F238E27FC236}">
                  <a16:creationId xmlns:a16="http://schemas.microsoft.com/office/drawing/2014/main" id="{2B0102CD-A570-4E0B-9FB8-8BD5C0FF3DAE}"/>
                </a:ext>
              </a:extLst>
            </p:cNvPr>
            <p:cNvSpPr/>
            <p:nvPr/>
          </p:nvSpPr>
          <p:spPr>
            <a:xfrm>
              <a:off x="6230910" y="3615552"/>
              <a:ext cx="1515912" cy="1839881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61" tIns="34280" rIns="68561" bIns="34280" rtlCol="0" anchor="ctr"/>
            <a:lstStyle/>
            <a:p>
              <a:pPr algn="ctr" defTabSz="609438"/>
              <a:endParaRPr lang="en-US" sz="2400" dirty="0">
                <a:solidFill>
                  <a:srgbClr val="FFFFFF"/>
                </a:solidFill>
              </a:endParaRPr>
            </a:p>
            <a:p>
              <a:pPr defTabSz="685605"/>
              <a:endParaRPr lang="en-US" sz="2400" dirty="0"/>
            </a:p>
            <a:p>
              <a:pPr defTabSz="685605"/>
              <a:endParaRPr lang="en-US" sz="2400" dirty="0">
                <a:solidFill>
                  <a:srgbClr val="FFFFFF"/>
                </a:solidFill>
              </a:endParaRPr>
            </a:p>
            <a:p>
              <a:pPr algn="ctr" defTabSz="685605"/>
              <a:endParaRPr lang="en-US" sz="1050" b="1" dirty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  <a:p>
              <a:pPr algn="ctr" defTabSz="685605"/>
              <a:endParaRPr lang="en-US" sz="1050" b="1" dirty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  <a:p>
              <a:pPr algn="ctr" defTabSz="685605"/>
              <a:endParaRPr lang="en-US" sz="1050" b="1" dirty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  <a:p>
              <a:pPr algn="ctr" defTabSz="685605"/>
              <a:endParaRPr lang="en-US" sz="500" b="1" dirty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  <a:p>
              <a:pPr algn="ctr" defTabSz="685605"/>
              <a:r>
                <a:rPr lang="en-US" sz="1400" dirty="0">
                  <a:solidFill>
                    <a:srgbClr val="000000"/>
                  </a:solidFill>
                  <a:latin typeface="Frutiger Next LT W1G" panose="020B0503040204020203" pitchFamily="34" charset="0"/>
                </a:rPr>
                <a:t>Website Accessibility</a:t>
              </a:r>
            </a:p>
          </p:txBody>
        </p:sp>
        <p:sp>
          <p:nvSpPr>
            <p:cNvPr id="12" name="Rounded Rectangle 52">
              <a:extLst>
                <a:ext uri="{FF2B5EF4-FFF2-40B4-BE49-F238E27FC236}">
                  <a16:creationId xmlns:a16="http://schemas.microsoft.com/office/drawing/2014/main" id="{786BC305-A49F-466C-82F2-8BE448C3C56E}"/>
                </a:ext>
              </a:extLst>
            </p:cNvPr>
            <p:cNvSpPr/>
            <p:nvPr/>
          </p:nvSpPr>
          <p:spPr>
            <a:xfrm>
              <a:off x="7846850" y="3568697"/>
              <a:ext cx="1504286" cy="188759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61" tIns="34280" rIns="68561" bIns="34280" rtlCol="0" anchor="ctr"/>
            <a:lstStyle/>
            <a:p>
              <a:pPr algn="ctr" defTabSz="609438"/>
              <a:endParaRPr lang="en-US" sz="2400" dirty="0">
                <a:solidFill>
                  <a:srgbClr val="FFFFFF"/>
                </a:solidFill>
              </a:endParaRPr>
            </a:p>
            <a:p>
              <a:pPr defTabSz="685605"/>
              <a:endParaRPr lang="en-US" sz="2400" dirty="0">
                <a:solidFill>
                  <a:srgbClr val="FFFFFF"/>
                </a:solidFill>
              </a:endParaRPr>
            </a:p>
            <a:p>
              <a:pPr algn="ctr" defTabSz="685605"/>
              <a:endParaRPr lang="en-US" sz="1050" b="1" dirty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  <a:p>
              <a:pPr algn="ctr" defTabSz="685605"/>
              <a:endParaRPr lang="en-US" sz="1050" b="1" dirty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  <a:p>
              <a:pPr algn="ctr" defTabSz="685605"/>
              <a:endParaRPr lang="en-US" sz="1050" b="1" dirty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  <a:p>
              <a:pPr algn="ctr" defTabSz="685605"/>
              <a:endParaRPr lang="en-US" sz="1050" b="1" dirty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  <a:p>
              <a:pPr algn="ctr" defTabSz="685605"/>
              <a:endParaRPr lang="en-US" sz="1050" b="1" dirty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  <a:p>
              <a:pPr algn="ctr" defTabSz="685605"/>
              <a:endParaRPr lang="en-US" sz="800" b="1" dirty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  <a:p>
              <a:pPr algn="ctr" defTabSz="685605"/>
              <a:r>
                <a:rPr lang="en-US" sz="1200" dirty="0">
                  <a:solidFill>
                    <a:srgbClr val="000000"/>
                  </a:solidFill>
                  <a:latin typeface="Frutiger Next LT W1G" panose="020B0503040204020203" pitchFamily="34" charset="0"/>
                </a:rPr>
                <a:t>Comment Validation / Simple Workflow</a:t>
              </a:r>
            </a:p>
          </p:txBody>
        </p:sp>
        <p:sp>
          <p:nvSpPr>
            <p:cNvPr id="13" name="Rounded Rectangle 4">
              <a:extLst>
                <a:ext uri="{FF2B5EF4-FFF2-40B4-BE49-F238E27FC236}">
                  <a16:creationId xmlns:a16="http://schemas.microsoft.com/office/drawing/2014/main" id="{1EE0CE09-C30C-4BC1-8F6B-85F35C8EA358}"/>
                </a:ext>
              </a:extLst>
            </p:cNvPr>
            <p:cNvSpPr/>
            <p:nvPr/>
          </p:nvSpPr>
          <p:spPr bwMode="auto">
            <a:xfrm>
              <a:off x="2092032" y="3099508"/>
              <a:ext cx="8052979" cy="648683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61522" tIns="30761" rIns="61522" bIns="30761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15220"/>
              <a:r>
                <a:rPr lang="en-US" dirty="0">
                  <a:solidFill>
                    <a:srgbClr val="000000"/>
                  </a:solidFill>
                  <a:latin typeface="Frutiger Next LT W1G" panose="020B0503040204020203" pitchFamily="34" charset="0"/>
                  <a:ea typeface="ヒラギノ角ゴ Pro W3" charset="0"/>
                  <a:cs typeface="ヒラギノ角ゴ Pro W3" charset="0"/>
                  <a:sym typeface="Gill Sans" charset="0"/>
                </a:rPr>
                <a:t>Construction Management &amp; Mobility</a:t>
              </a:r>
            </a:p>
          </p:txBody>
        </p:sp>
        <p:sp>
          <p:nvSpPr>
            <p:cNvPr id="14" name="Rounded Rectangle 17">
              <a:extLst>
                <a:ext uri="{FF2B5EF4-FFF2-40B4-BE49-F238E27FC236}">
                  <a16:creationId xmlns:a16="http://schemas.microsoft.com/office/drawing/2014/main" id="{648BF701-162C-4C9E-8FBE-BC94208BC19C}"/>
                </a:ext>
              </a:extLst>
            </p:cNvPr>
            <p:cNvSpPr/>
            <p:nvPr/>
          </p:nvSpPr>
          <p:spPr bwMode="auto">
            <a:xfrm>
              <a:off x="2094798" y="3746163"/>
              <a:ext cx="8054272" cy="515459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61522" tIns="30761" rIns="61522" bIns="30761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15220"/>
              <a:r>
                <a:rPr lang="en-US" sz="2400" b="1" dirty="0">
                  <a:solidFill>
                    <a:srgbClr val="000000"/>
                  </a:solidFill>
                  <a:latin typeface="Frutiger Next LT W1G" panose="020B0503040204020203" pitchFamily="34" charset="0"/>
                  <a:ea typeface="ヒラギノ角ゴ Pro W3" charset="0"/>
                  <a:cs typeface="ヒラギノ角ゴ Pro W3" charset="0"/>
                  <a:sym typeface="Gill Sans" charset="0"/>
                </a:rPr>
                <a:t>BIM 360 Field</a:t>
              </a:r>
            </a:p>
          </p:txBody>
        </p:sp>
        <p:sp>
          <p:nvSpPr>
            <p:cNvPr id="15" name="Up-Down Arrow 2">
              <a:extLst>
                <a:ext uri="{FF2B5EF4-FFF2-40B4-BE49-F238E27FC236}">
                  <a16:creationId xmlns:a16="http://schemas.microsoft.com/office/drawing/2014/main" id="{33E1A582-071C-4A2B-9CED-7735FCE31911}"/>
                </a:ext>
              </a:extLst>
            </p:cNvPr>
            <p:cNvSpPr/>
            <p:nvPr/>
          </p:nvSpPr>
          <p:spPr>
            <a:xfrm>
              <a:off x="2242039" y="2224955"/>
              <a:ext cx="453699" cy="3274722"/>
            </a:xfrm>
            <a:prstGeom prst="upDown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9430ED1-FF17-45F1-B0C3-01E61B01C54C}"/>
                </a:ext>
              </a:extLst>
            </p:cNvPr>
            <p:cNvGrpSpPr/>
            <p:nvPr/>
          </p:nvGrpSpPr>
          <p:grpSpPr>
            <a:xfrm>
              <a:off x="8809270" y="2748631"/>
              <a:ext cx="2150181" cy="1519537"/>
              <a:chOff x="1390840" y="2984998"/>
              <a:chExt cx="2369841" cy="1972363"/>
            </a:xfrm>
          </p:grpSpPr>
          <p:pic>
            <p:nvPicPr>
              <p:cNvPr id="17" name="Content Placeholder 1">
                <a:extLst>
                  <a:ext uri="{FF2B5EF4-FFF2-40B4-BE49-F238E27FC236}">
                    <a16:creationId xmlns:a16="http://schemas.microsoft.com/office/drawing/2014/main" id="{366C0044-5D70-49DD-8081-14C8E207FD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390840" y="3845202"/>
                <a:ext cx="2369841" cy="1112159"/>
              </a:xfrm>
              <a:prstGeom prst="rect">
                <a:avLst/>
              </a:prstGeom>
              <a:ln w="6350">
                <a:solidFill>
                  <a:schemeClr val="bg2">
                    <a:lumMod val="95000"/>
                  </a:schemeClr>
                </a:solidFill>
              </a:ln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99345627-CB63-4914-B44A-5D624F2B6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89149" y="2984998"/>
                <a:ext cx="1266987" cy="1266988"/>
              </a:xfrm>
              <a:prstGeom prst="rect">
                <a:avLst/>
              </a:prstGeom>
            </p:spPr>
          </p:pic>
        </p:grpSp>
        <p:pic>
          <p:nvPicPr>
            <p:cNvPr id="19" name="Picture 2" descr="C:\Users\jstenz\Pictures\1446330797007.png">
              <a:extLst>
                <a:ext uri="{FF2B5EF4-FFF2-40B4-BE49-F238E27FC236}">
                  <a16:creationId xmlns:a16="http://schemas.microsoft.com/office/drawing/2014/main" id="{D3DB3F46-F9C3-4FEB-84A8-DD45D4D307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0695" y="2737684"/>
              <a:ext cx="921353" cy="83138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20" name="Picture 5">
              <a:extLst>
                <a:ext uri="{FF2B5EF4-FFF2-40B4-BE49-F238E27FC236}">
                  <a16:creationId xmlns:a16="http://schemas.microsoft.com/office/drawing/2014/main" id="{27A689D3-8909-45E5-AC50-F47CE592D1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1371" y="3314652"/>
              <a:ext cx="1135960" cy="668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83D57C56-2587-4A17-9A90-9A30F77E50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036429" y="4281204"/>
              <a:ext cx="1180318" cy="63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3">
              <a:extLst>
                <a:ext uri="{FF2B5EF4-FFF2-40B4-BE49-F238E27FC236}">
                  <a16:creationId xmlns:a16="http://schemas.microsoft.com/office/drawing/2014/main" id="{87DDB3B5-4E90-46A2-8A80-52B6BBB58A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337670" y="4279612"/>
              <a:ext cx="1151843" cy="758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itle 3">
              <a:extLst>
                <a:ext uri="{FF2B5EF4-FFF2-40B4-BE49-F238E27FC236}">
                  <a16:creationId xmlns:a16="http://schemas.microsoft.com/office/drawing/2014/main" id="{6DC0AE3B-E749-499C-B021-08ABDE69AFA8}"/>
                </a:ext>
              </a:extLst>
            </p:cNvPr>
            <p:cNvSpPr txBox="1">
              <a:spLocks/>
            </p:cNvSpPr>
            <p:nvPr/>
          </p:nvSpPr>
          <p:spPr>
            <a:xfrm>
              <a:off x="1806059" y="5421923"/>
              <a:ext cx="6172200" cy="857250"/>
            </a:xfrm>
            <a:prstGeom prst="rect">
              <a:avLst/>
            </a:prstGeom>
          </p:spPr>
          <p:txBody>
            <a:bodyPr lIns="68550" tIns="34275" rIns="68550" bIns="34275"/>
            <a:lstStyle>
              <a:lvl1pPr algn="l" defTabSz="571179" rtl="0" eaLnBrk="1" latinLnBrk="0" hangingPunct="1">
                <a:spcBef>
                  <a:spcPct val="0"/>
                </a:spcBef>
                <a:buNone/>
                <a:defRPr sz="3200" b="1" i="0" kern="1200" baseline="0">
                  <a:solidFill>
                    <a:srgbClr val="1B58A8"/>
                  </a:solidFill>
                  <a:latin typeface="Frutiger Next LT W1G"/>
                  <a:ea typeface="+mj-ea"/>
                  <a:cs typeface="Frutiger Next LT W1G"/>
                </a:defRPr>
              </a:lvl1pPr>
            </a:lstStyle>
            <a:p>
              <a:r>
                <a:rPr lang="en-US" sz="2400" dirty="0"/>
                <a:t>Construction Team</a:t>
              </a:r>
            </a:p>
          </p:txBody>
        </p:sp>
        <p:sp>
          <p:nvSpPr>
            <p:cNvPr id="24" name="Curved Down Arrow 7">
              <a:extLst>
                <a:ext uri="{FF2B5EF4-FFF2-40B4-BE49-F238E27FC236}">
                  <a16:creationId xmlns:a16="http://schemas.microsoft.com/office/drawing/2014/main" id="{38B3B712-50F3-4964-9922-16DBA59E6759}"/>
                </a:ext>
              </a:extLst>
            </p:cNvPr>
            <p:cNvSpPr/>
            <p:nvPr/>
          </p:nvSpPr>
          <p:spPr>
            <a:xfrm>
              <a:off x="8359074" y="4332919"/>
              <a:ext cx="535533" cy="323899"/>
            </a:xfrm>
            <a:prstGeom prst="curved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Curved Down Arrow 31">
              <a:extLst>
                <a:ext uri="{FF2B5EF4-FFF2-40B4-BE49-F238E27FC236}">
                  <a16:creationId xmlns:a16="http://schemas.microsoft.com/office/drawing/2014/main" id="{1D7E5A11-9608-4374-81A3-4440E4F56728}"/>
                </a:ext>
              </a:extLst>
            </p:cNvPr>
            <p:cNvSpPr/>
            <p:nvPr/>
          </p:nvSpPr>
          <p:spPr>
            <a:xfrm rot="10800000">
              <a:off x="8327071" y="4677496"/>
              <a:ext cx="535533" cy="323899"/>
            </a:xfrm>
            <a:prstGeom prst="curved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9C1876D-D9F2-424C-9053-FC932E265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5176" y="1857817"/>
              <a:ext cx="1817024" cy="598374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5E90CF2-AA9B-4EF9-A26E-412FC51C2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23246" y="4560516"/>
              <a:ext cx="550427" cy="550427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30F90CA-EE30-449C-8221-5260493931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33942" y="4283050"/>
              <a:ext cx="1100973" cy="78684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A7F46BB-346C-4805-98CA-CD96892EB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06541" y="4443646"/>
              <a:ext cx="410863" cy="547818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E0CDE86-E1E8-427D-96D6-45480D733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17292" y="4353585"/>
              <a:ext cx="517854" cy="531850"/>
            </a:xfrm>
            <a:prstGeom prst="rect">
              <a:avLst/>
            </a:prstGeom>
          </p:spPr>
        </p:pic>
        <p:pic>
          <p:nvPicPr>
            <p:cNvPr id="31" name="Picture 2" descr="D:\PM Presentation\Picture11.png">
              <a:extLst>
                <a:ext uri="{FF2B5EF4-FFF2-40B4-BE49-F238E27FC236}">
                  <a16:creationId xmlns:a16="http://schemas.microsoft.com/office/drawing/2014/main" id="{83CE9D52-9472-4DB4-9D7A-E7E8A0D455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776489" y="4331691"/>
              <a:ext cx="551697" cy="612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D6712277-B4A8-421F-ADF7-7D692FAD2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7577" y="1323347"/>
            <a:ext cx="919249" cy="92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23846935-9F06-42D1-B732-D1DB6C33F3AC}"/>
              </a:ext>
            </a:extLst>
          </p:cNvPr>
          <p:cNvSpPr/>
          <p:nvPr/>
        </p:nvSpPr>
        <p:spPr>
          <a:xfrm>
            <a:off x="7884571" y="10926"/>
            <a:ext cx="4022255" cy="1138773"/>
          </a:xfrm>
          <a:prstGeom prst="rect">
            <a:avLst/>
          </a:prstGeom>
          <a:effectLst>
            <a:outerShdw blurRad="139700" dist="50800" dir="4620000" algn="ctr" rotWithShape="0">
              <a:srgbClr val="000000">
                <a:alpha val="29000"/>
              </a:srgbClr>
            </a:outerShdw>
            <a:reflection stA="59000" endPos="0" dist="50800" dir="5400000" sy="-100000" algn="bl" rotWithShape="0"/>
          </a:effectLst>
        </p:spPr>
        <p:txBody>
          <a:bodyPr wrap="none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Step 1: Identify</a:t>
            </a:r>
          </a:p>
          <a:p>
            <a:pPr algn="r"/>
            <a:r>
              <a:rPr lang="en-US" sz="2800" b="1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“The Tool"</a:t>
            </a:r>
            <a:endParaRPr lang="en-US" sz="40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6706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49481" y="1905713"/>
            <a:ext cx="3808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Montserrat" panose="00000500000000000000" pitchFamily="2" charset="0"/>
              </a:rPr>
              <a:t>Step 2: Communicate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2030" y="1737360"/>
            <a:ext cx="828942" cy="108532"/>
          </a:xfrm>
          <a:prstGeom prst="rect">
            <a:avLst/>
          </a:prstGeom>
          <a:solidFill>
            <a:srgbClr val="0034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705308" y="258066"/>
            <a:ext cx="3201518" cy="707886"/>
          </a:xfrm>
          <a:prstGeom prst="rect">
            <a:avLst/>
          </a:prstGeom>
          <a:effectLst>
            <a:outerShdw blurRad="139700" dist="50800" dir="4620000" algn="ctr" rotWithShape="0">
              <a:srgbClr val="000000">
                <a:alpha val="29000"/>
              </a:srgbClr>
            </a:outerShdw>
            <a:reflection stA="59000" endPos="0" dist="50800" dir="5400000" sy="-100000" algn="bl" rotWithShape="0"/>
          </a:effectLst>
        </p:spPr>
        <p:txBody>
          <a:bodyPr wrap="none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PS&amp;E C-Rev</a:t>
            </a:r>
            <a:endParaRPr lang="en-US" sz="40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6" name="Picture 4" descr="Image result for dilbert communication">
            <a:extLst>
              <a:ext uri="{FF2B5EF4-FFF2-40B4-BE49-F238E27FC236}">
                <a16:creationId xmlns:a16="http://schemas.microsoft.com/office/drawing/2014/main" id="{AF38E6F2-6733-415E-9023-0A4D6D961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0972" y="2973794"/>
            <a:ext cx="8592196" cy="267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3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76753" y="1600913"/>
            <a:ext cx="3561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Montserrat" panose="00000500000000000000" pitchFamily="2" charset="0"/>
              </a:rPr>
              <a:t>Feedback Workflow</a:t>
            </a:r>
          </a:p>
        </p:txBody>
      </p:sp>
      <p:sp>
        <p:nvSpPr>
          <p:cNvPr id="4" name="Rectangle 3"/>
          <p:cNvSpPr/>
          <p:nvPr/>
        </p:nvSpPr>
        <p:spPr>
          <a:xfrm>
            <a:off x="7679302" y="1432560"/>
            <a:ext cx="828942" cy="108532"/>
          </a:xfrm>
          <a:prstGeom prst="rect">
            <a:avLst/>
          </a:prstGeom>
          <a:solidFill>
            <a:srgbClr val="0034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576752" y="2238604"/>
            <a:ext cx="4330074" cy="4826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aseline="30000" dirty="0">
                <a:latin typeface="Montserrat" panose="00000500000000000000" pitchFamily="2" charset="0"/>
              </a:rPr>
              <a:t>The PS&amp;E process has existing workflow.  Where does C-rev fit-in?</a:t>
            </a:r>
          </a:p>
          <a:p>
            <a:pPr>
              <a:spcAft>
                <a:spcPts val="600"/>
              </a:spcAft>
            </a:pPr>
            <a:r>
              <a:rPr lang="en-US" sz="2400" b="1" baseline="30000" dirty="0">
                <a:latin typeface="Montserrat" panose="00000500000000000000" pitchFamily="2" charset="0"/>
              </a:rPr>
              <a:t>Leverage C-Rev Platform </a:t>
            </a:r>
            <a:br>
              <a:rPr lang="en-US" sz="2400" b="1" baseline="30000" dirty="0">
                <a:latin typeface="Montserrat" panose="00000500000000000000" pitchFamily="2" charset="0"/>
              </a:rPr>
            </a:br>
            <a:r>
              <a:rPr lang="en-US" sz="2400" b="1" baseline="30000" dirty="0">
                <a:latin typeface="Montserrat" panose="00000500000000000000" pitchFamily="2" charset="0"/>
              </a:rPr>
              <a:t>“Out-of-the-box” functions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0"/>
              </a:rPr>
              <a:t>Single Plan set Accessibility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0"/>
              </a:rPr>
              <a:t>Ball-in-Court / Assignments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0"/>
              </a:rPr>
              <a:t>Status: Draft, Open, Not       Approved, Approved</a:t>
            </a:r>
            <a:endParaRPr lang="en-US" sz="2400" dirty="0">
              <a:latin typeface="Montserrat" panose="000005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en-US" sz="2400" b="1" baseline="30000" dirty="0">
                <a:latin typeface="Montserrat" panose="00000500000000000000" pitchFamily="2" charset="0"/>
              </a:rPr>
              <a:t>Construction Comment Coordinator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0"/>
              </a:rPr>
              <a:t>Facilitate the process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0"/>
              </a:rPr>
              <a:t>Loading of plan set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0"/>
              </a:rPr>
              <a:t>Communicates email &amp; notifications to team</a:t>
            </a:r>
          </a:p>
          <a:p>
            <a:pPr marL="457200" indent="-457200">
              <a:buClr>
                <a:srgbClr val="004D97"/>
              </a:buClr>
              <a:buFont typeface="Wingdings" panose="05000000000000000000" pitchFamily="2" charset="2"/>
              <a:buChar char="§"/>
            </a:pPr>
            <a:endParaRPr lang="en-US" dirty="0">
              <a:latin typeface="Montserrat" panose="00000500000000000000" pitchFamily="2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D4491D9-380A-462D-B587-0A724F2C8C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096" y="1762838"/>
            <a:ext cx="5777602" cy="4464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A553120D-96BB-4C3C-B263-88A117A9F93A}"/>
              </a:ext>
            </a:extLst>
          </p:cNvPr>
          <p:cNvSpPr/>
          <p:nvPr/>
        </p:nvSpPr>
        <p:spPr>
          <a:xfrm>
            <a:off x="201616" y="2787729"/>
            <a:ext cx="3596640" cy="1600200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0E4F4BF-91DC-4F9E-9070-6CC0761CF28F}"/>
              </a:ext>
            </a:extLst>
          </p:cNvPr>
          <p:cNvSpPr/>
          <p:nvPr/>
        </p:nvSpPr>
        <p:spPr>
          <a:xfrm>
            <a:off x="3798256" y="2787729"/>
            <a:ext cx="3596640" cy="1600200"/>
          </a:xfrm>
          <a:prstGeom prst="rect">
            <a:avLst/>
          </a:prstGeom>
          <a:solidFill>
            <a:schemeClr val="accent2">
              <a:lumMod val="60000"/>
              <a:lumOff val="4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3F3CA9C-9606-4262-83ED-A52849A1C037}"/>
              </a:ext>
            </a:extLst>
          </p:cNvPr>
          <p:cNvSpPr/>
          <p:nvPr/>
        </p:nvSpPr>
        <p:spPr>
          <a:xfrm>
            <a:off x="3798256" y="4387929"/>
            <a:ext cx="3596640" cy="1600200"/>
          </a:xfrm>
          <a:prstGeom prst="rect">
            <a:avLst/>
          </a:prstGeom>
          <a:solidFill>
            <a:schemeClr val="accent6">
              <a:lumMod val="60000"/>
              <a:lumOff val="4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F6F2B8B-73DC-4181-8430-B5DEA6973752}"/>
              </a:ext>
            </a:extLst>
          </p:cNvPr>
          <p:cNvSpPr/>
          <p:nvPr/>
        </p:nvSpPr>
        <p:spPr>
          <a:xfrm>
            <a:off x="201616" y="4387929"/>
            <a:ext cx="3596640" cy="1600200"/>
          </a:xfrm>
          <a:prstGeom prst="rect">
            <a:avLst/>
          </a:prstGeom>
          <a:solidFill>
            <a:schemeClr val="accent3">
              <a:lumMod val="40000"/>
              <a:lumOff val="6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8A11BE4-C5D9-400E-B60B-23949777CFE8}"/>
              </a:ext>
            </a:extLst>
          </p:cNvPr>
          <p:cNvSpPr txBox="1"/>
          <p:nvPr/>
        </p:nvSpPr>
        <p:spPr>
          <a:xfrm>
            <a:off x="235535" y="2787729"/>
            <a:ext cx="492443" cy="1600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000" dirty="0"/>
              <a:t>IDENTIFY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61D5323-F93D-4D68-B7E9-E40B3949341F}"/>
              </a:ext>
            </a:extLst>
          </p:cNvPr>
          <p:cNvSpPr txBox="1"/>
          <p:nvPr/>
        </p:nvSpPr>
        <p:spPr>
          <a:xfrm rot="10800000">
            <a:off x="6893618" y="2787729"/>
            <a:ext cx="461665" cy="1600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/>
              <a:t>COMMUNICATE</a:t>
            </a:r>
            <a:endParaRPr lang="en-US" sz="20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4303161-07C5-4B00-8F1E-BDF1A1350E74}"/>
              </a:ext>
            </a:extLst>
          </p:cNvPr>
          <p:cNvSpPr txBox="1"/>
          <p:nvPr/>
        </p:nvSpPr>
        <p:spPr>
          <a:xfrm>
            <a:off x="235535" y="4387929"/>
            <a:ext cx="492443" cy="1600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000" dirty="0"/>
              <a:t>INCORPORATE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9E3F5A3-159E-4784-A88C-F1920785B549}"/>
              </a:ext>
            </a:extLst>
          </p:cNvPr>
          <p:cNvSpPr txBox="1"/>
          <p:nvPr/>
        </p:nvSpPr>
        <p:spPr>
          <a:xfrm rot="10800000">
            <a:off x="6878228" y="4387929"/>
            <a:ext cx="492443" cy="1600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000" dirty="0"/>
              <a:t>RESOLVE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AFC7D2D-AE76-4ECE-B661-415E36D32433}"/>
              </a:ext>
            </a:extLst>
          </p:cNvPr>
          <p:cNvSpPr/>
          <p:nvPr/>
        </p:nvSpPr>
        <p:spPr>
          <a:xfrm>
            <a:off x="610773" y="312616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86D5A54-F049-4D59-8FD7-386B40FF4BBF}"/>
              </a:ext>
            </a:extLst>
          </p:cNvPr>
          <p:cNvSpPr/>
          <p:nvPr/>
        </p:nvSpPr>
        <p:spPr>
          <a:xfrm>
            <a:off x="6251896" y="312616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61CB027-C47F-4DBB-B6CE-B78928DED65D}"/>
              </a:ext>
            </a:extLst>
          </p:cNvPr>
          <p:cNvSpPr/>
          <p:nvPr/>
        </p:nvSpPr>
        <p:spPr>
          <a:xfrm>
            <a:off x="6267818" y="472636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3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09A4EFF-8B42-42DB-BD47-9B53D2502DA6}"/>
              </a:ext>
            </a:extLst>
          </p:cNvPr>
          <p:cNvSpPr/>
          <p:nvPr/>
        </p:nvSpPr>
        <p:spPr>
          <a:xfrm>
            <a:off x="610773" y="472636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64749F8-1937-401A-9E46-012AB72CB911}"/>
              </a:ext>
            </a:extLst>
          </p:cNvPr>
          <p:cNvSpPr/>
          <p:nvPr/>
        </p:nvSpPr>
        <p:spPr>
          <a:xfrm>
            <a:off x="6118061" y="10926"/>
            <a:ext cx="5788765" cy="1138773"/>
          </a:xfrm>
          <a:prstGeom prst="rect">
            <a:avLst/>
          </a:prstGeom>
          <a:effectLst>
            <a:outerShdw blurRad="139700" dist="50800" dir="4620000" algn="ctr" rotWithShape="0">
              <a:srgbClr val="000000">
                <a:alpha val="29000"/>
              </a:srgbClr>
            </a:outerShdw>
            <a:reflection stA="59000" endPos="0" dist="50800" dir="5400000" sy="-100000" algn="bl" rotWithShape="0"/>
          </a:effectLst>
        </p:spPr>
        <p:txBody>
          <a:bodyPr wrap="none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Step 2: Communicate</a:t>
            </a:r>
          </a:p>
          <a:p>
            <a:pPr algn="r"/>
            <a:r>
              <a:rPr lang="en-US" sz="2800" b="1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Process Flow</a:t>
            </a:r>
            <a:endParaRPr lang="en-US" sz="40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292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5F4671-41A0-4BDB-A9F0-C17105183313}"/>
              </a:ext>
            </a:extLst>
          </p:cNvPr>
          <p:cNvSpPr/>
          <p:nvPr/>
        </p:nvSpPr>
        <p:spPr>
          <a:xfrm>
            <a:off x="4274607" y="258066"/>
            <a:ext cx="7632219" cy="769441"/>
          </a:xfrm>
          <a:prstGeom prst="rect">
            <a:avLst/>
          </a:prstGeom>
          <a:effectLst>
            <a:outerShdw blurRad="139700" dist="50800" dir="4620000" algn="ctr" rotWithShape="0">
              <a:srgbClr val="000000">
                <a:alpha val="29000"/>
              </a:srgbClr>
            </a:outerShdw>
            <a:reflection stA="59000" endPos="0" dist="50800" dir="5400000" sy="-100000" algn="bl" rotWithShape="0"/>
          </a:effectLst>
        </p:spPr>
        <p:txBody>
          <a:bodyPr wrap="none">
            <a:spAutoFit/>
          </a:bodyPr>
          <a:lstStyle/>
          <a:p>
            <a:pPr algn="r"/>
            <a:r>
              <a:rPr lang="en-US" sz="4400" b="1" dirty="0" err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GoToWebinar</a:t>
            </a:r>
            <a:r>
              <a:rPr lang="en-US" sz="44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Orientation</a:t>
            </a:r>
            <a:endParaRPr lang="en-US" sz="4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8090" y="1457008"/>
            <a:ext cx="3577590" cy="53663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2990" y="1850673"/>
            <a:ext cx="502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Montserrat" panose="00000500000000000000" pitchFamily="2" charset="0"/>
                <a:ea typeface="Lato Semibold" panose="020F0502020204030203" pitchFamily="34" charset="0"/>
                <a:cs typeface="Lato Semibold" panose="020F0502020204030203" pitchFamily="34" charset="0"/>
              </a:rPr>
              <a:t>The Control Panel has</a:t>
            </a:r>
            <a:endParaRPr lang="en-US" sz="3200" b="1" dirty="0">
              <a:latin typeface="Montserrat" panose="00000500000000000000" pitchFamily="2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62990" y="2699504"/>
            <a:ext cx="502920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anose="00000500000000000000" pitchFamily="2" charset="0"/>
              </a:rPr>
              <a:t>A small orange arrow used to expand or hide the control panel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anose="00000500000000000000" pitchFamily="2" charset="0"/>
              </a:rPr>
              <a:t>A question box where you can enter questions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75170" y="4140201"/>
            <a:ext cx="1097280" cy="21920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206740" y="3086100"/>
            <a:ext cx="1143000" cy="537210"/>
          </a:xfrm>
          <a:prstGeom prst="ellipse">
            <a:avLst/>
          </a:prstGeom>
          <a:noFill/>
          <a:ln w="76200">
            <a:solidFill>
              <a:srgbClr val="BE1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749540" y="1877374"/>
            <a:ext cx="640080" cy="445770"/>
          </a:xfrm>
          <a:prstGeom prst="ellipse">
            <a:avLst/>
          </a:prstGeom>
          <a:noFill/>
          <a:ln w="76200">
            <a:solidFill>
              <a:srgbClr val="BE1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205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9481" y="1905713"/>
            <a:ext cx="2771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Montserrat" panose="00000500000000000000" pitchFamily="2" charset="0"/>
              </a:rPr>
              <a:t>Team Structure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752030" y="1737360"/>
            <a:ext cx="828942" cy="108532"/>
          </a:xfrm>
          <a:prstGeom prst="rect">
            <a:avLst/>
          </a:prstGeom>
          <a:solidFill>
            <a:srgbClr val="0034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2030" y="1737360"/>
            <a:ext cx="828942" cy="108532"/>
          </a:xfrm>
          <a:prstGeom prst="rect">
            <a:avLst/>
          </a:prstGeom>
          <a:solidFill>
            <a:srgbClr val="0034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49481" y="2583329"/>
            <a:ext cx="469808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baseline="30000" dirty="0">
                <a:latin typeface="Montserrat" panose="00000500000000000000" pitchFamily="2" charset="0"/>
              </a:rPr>
              <a:t>Collaborative Team Makeup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0"/>
              </a:rPr>
              <a:t>Designers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0"/>
              </a:rPr>
              <a:t>Construction Reviewers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0"/>
              </a:rPr>
              <a:t>Outside Parties – Local Municipalities, Private Utilities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0"/>
              </a:rPr>
              <a:t>Contractors</a:t>
            </a:r>
            <a:br>
              <a:rPr lang="en-US" dirty="0">
                <a:latin typeface="Montserrat" panose="00000500000000000000" pitchFamily="2" charset="0"/>
              </a:rPr>
            </a:br>
            <a:endParaRPr lang="en-US" dirty="0">
              <a:latin typeface="Montserrat" panose="00000500000000000000" pitchFamily="2" charset="0"/>
            </a:endParaRPr>
          </a:p>
          <a:p>
            <a:pPr>
              <a:buClr>
                <a:srgbClr val="5594D9"/>
              </a:buClr>
              <a:buSzPct val="110000"/>
            </a:pPr>
            <a:r>
              <a:rPr lang="en-US" sz="2800" b="1" baseline="30000" dirty="0">
                <a:latin typeface="Montserrat" panose="00000500000000000000" pitchFamily="2" charset="0"/>
              </a:rPr>
              <a:t>In-house reviewers onboarding process &amp; training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0"/>
              </a:rPr>
              <a:t>30 day roll-out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0"/>
              </a:rPr>
              <a:t>IT Trouble Shooting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0"/>
              </a:rPr>
              <a:t>System Admin / User Account Accessibility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48567E4-DB49-444A-B9AC-54E5E73C18D9}"/>
              </a:ext>
            </a:extLst>
          </p:cNvPr>
          <p:cNvCxnSpPr/>
          <p:nvPr/>
        </p:nvCxnSpPr>
        <p:spPr>
          <a:xfrm>
            <a:off x="6517466" y="2897288"/>
            <a:ext cx="36385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DA791D5-B76E-49F9-AF55-1D1617DB2C38}"/>
              </a:ext>
            </a:extLst>
          </p:cNvPr>
          <p:cNvCxnSpPr/>
          <p:nvPr/>
        </p:nvCxnSpPr>
        <p:spPr>
          <a:xfrm flipV="1">
            <a:off x="6517466" y="2727960"/>
            <a:ext cx="0" cy="1727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B7DE391-D86C-43E9-B5FB-CD7F6E93DB49}"/>
              </a:ext>
            </a:extLst>
          </p:cNvPr>
          <p:cNvCxnSpPr/>
          <p:nvPr/>
        </p:nvCxnSpPr>
        <p:spPr>
          <a:xfrm flipV="1">
            <a:off x="7720171" y="2724568"/>
            <a:ext cx="0" cy="1727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AEA249E-9977-4906-8B0F-92050B1959BC}"/>
              </a:ext>
            </a:extLst>
          </p:cNvPr>
          <p:cNvCxnSpPr/>
          <p:nvPr/>
        </p:nvCxnSpPr>
        <p:spPr>
          <a:xfrm flipV="1">
            <a:off x="8933021" y="2724568"/>
            <a:ext cx="0" cy="1727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03B46D4-D58D-40C8-9F7E-984A86EAC455}"/>
              </a:ext>
            </a:extLst>
          </p:cNvPr>
          <p:cNvCxnSpPr/>
          <p:nvPr/>
        </p:nvCxnSpPr>
        <p:spPr>
          <a:xfrm flipV="1">
            <a:off x="10150966" y="2731336"/>
            <a:ext cx="0" cy="1727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92A2A62-A69A-4E99-8CBD-579B5EA33FA2}"/>
              </a:ext>
            </a:extLst>
          </p:cNvPr>
          <p:cNvCxnSpPr>
            <a:cxnSpLocks/>
          </p:cNvCxnSpPr>
          <p:nvPr/>
        </p:nvCxnSpPr>
        <p:spPr>
          <a:xfrm flipV="1">
            <a:off x="8446611" y="2890520"/>
            <a:ext cx="0" cy="8297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3126B79-EC5C-473E-BA1A-AE212373CC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3979" y="2554066"/>
            <a:ext cx="5119596" cy="430393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A0D71D2-B158-4C3C-848E-166A9C23A42D}"/>
              </a:ext>
            </a:extLst>
          </p:cNvPr>
          <p:cNvSpPr/>
          <p:nvPr/>
        </p:nvSpPr>
        <p:spPr>
          <a:xfrm>
            <a:off x="6018356" y="2272206"/>
            <a:ext cx="998220" cy="510541"/>
          </a:xfrm>
          <a:prstGeom prst="rect">
            <a:avLst/>
          </a:pr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Bureau of Structures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0ADBC3-447A-4B4D-A375-F0FE7F31763D}"/>
              </a:ext>
            </a:extLst>
          </p:cNvPr>
          <p:cNvSpPr/>
          <p:nvPr/>
        </p:nvSpPr>
        <p:spPr>
          <a:xfrm>
            <a:off x="7241381" y="2272206"/>
            <a:ext cx="998220" cy="510541"/>
          </a:xfrm>
          <a:prstGeom prst="rect">
            <a:avLst/>
          </a:pr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Consultant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Design PM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459D99-B634-4B86-B74E-7D287109C860}"/>
              </a:ext>
            </a:extLst>
          </p:cNvPr>
          <p:cNvSpPr/>
          <p:nvPr/>
        </p:nvSpPr>
        <p:spPr>
          <a:xfrm>
            <a:off x="8433911" y="2269537"/>
            <a:ext cx="998220" cy="510541"/>
          </a:xfrm>
          <a:prstGeom prst="rect">
            <a:avLst/>
          </a:pr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In-house Design PM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116A97-DC3C-4EDB-8D07-F71D16BA983C}"/>
              </a:ext>
            </a:extLst>
          </p:cNvPr>
          <p:cNvSpPr/>
          <p:nvPr/>
        </p:nvSpPr>
        <p:spPr>
          <a:xfrm>
            <a:off x="9656936" y="2272206"/>
            <a:ext cx="998220" cy="510541"/>
          </a:xfrm>
          <a:prstGeom prst="rect">
            <a:avLst/>
          </a:pr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Ad-</a:t>
            </a:r>
            <a:r>
              <a:rPr lang="en-US" sz="1100" dirty="0" err="1">
                <a:solidFill>
                  <a:schemeClr val="tx1"/>
                </a:solidFill>
              </a:rPr>
              <a:t>Hocs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4B5CCDF-BED0-4021-837A-4FFF8A89CD39}"/>
              </a:ext>
            </a:extLst>
          </p:cNvPr>
          <p:cNvSpPr/>
          <p:nvPr/>
        </p:nvSpPr>
        <p:spPr>
          <a:xfrm>
            <a:off x="6018356" y="1548764"/>
            <a:ext cx="998220" cy="510541"/>
          </a:xfrm>
          <a:prstGeom prst="rect">
            <a:avLst/>
          </a:pr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Consultant Structures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E9DBC7-8FD7-49ED-9FFE-8AACE150C7D8}"/>
              </a:ext>
            </a:extLst>
          </p:cNvPr>
          <p:cNvSpPr/>
          <p:nvPr/>
        </p:nvSpPr>
        <p:spPr>
          <a:xfrm>
            <a:off x="7241381" y="1548764"/>
            <a:ext cx="998220" cy="510541"/>
          </a:xfrm>
          <a:prstGeom prst="rect">
            <a:avLst/>
          </a:pr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Consultant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Geotech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D1060E-D9CC-4C26-A899-6917009F37A2}"/>
              </a:ext>
            </a:extLst>
          </p:cNvPr>
          <p:cNvSpPr/>
          <p:nvPr/>
        </p:nvSpPr>
        <p:spPr>
          <a:xfrm>
            <a:off x="8433911" y="1549905"/>
            <a:ext cx="998220" cy="510541"/>
          </a:xfrm>
          <a:prstGeom prst="rect">
            <a:avLst/>
          </a:pr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Consultant Roadway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5C9696-3B2B-4D47-A425-CAB7908A0F08}"/>
              </a:ext>
            </a:extLst>
          </p:cNvPr>
          <p:cNvSpPr/>
          <p:nvPr/>
        </p:nvSpPr>
        <p:spPr>
          <a:xfrm>
            <a:off x="9656936" y="1548764"/>
            <a:ext cx="998220" cy="510541"/>
          </a:xfrm>
          <a:prstGeom prst="rect">
            <a:avLst/>
          </a:pr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Consultant Traffic </a:t>
            </a:r>
            <a:r>
              <a:rPr lang="en-US" sz="1100" dirty="0" err="1">
                <a:solidFill>
                  <a:schemeClr val="tx1"/>
                </a:solidFill>
              </a:rPr>
              <a:t>Mgmt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1E2BD87-8694-4EC2-9B5E-F97781B9C54E}"/>
              </a:ext>
            </a:extLst>
          </p:cNvPr>
          <p:cNvSpPr/>
          <p:nvPr/>
        </p:nvSpPr>
        <p:spPr>
          <a:xfrm>
            <a:off x="6118061" y="-6094"/>
            <a:ext cx="5788765" cy="1138773"/>
          </a:xfrm>
          <a:prstGeom prst="rect">
            <a:avLst/>
          </a:prstGeom>
          <a:effectLst>
            <a:outerShdw blurRad="139700" dist="50800" dir="4620000" algn="ctr" rotWithShape="0">
              <a:srgbClr val="000000">
                <a:alpha val="29000"/>
              </a:srgbClr>
            </a:outerShdw>
            <a:reflection stA="59000" endPos="0" dist="50800" dir="5400000" sy="-100000" algn="bl" rotWithShape="0"/>
          </a:effectLst>
        </p:spPr>
        <p:txBody>
          <a:bodyPr wrap="none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Step 2: Communicate</a:t>
            </a:r>
          </a:p>
          <a:p>
            <a:pPr algn="r"/>
            <a:r>
              <a:rPr lang="en-US" sz="28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Team Onboarding</a:t>
            </a:r>
            <a:endParaRPr lang="en-US" sz="2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4" name="Rectangle 23">
            <a:extLst/>
          </p:cNvPr>
          <p:cNvSpPr/>
          <p:nvPr/>
        </p:nvSpPr>
        <p:spPr>
          <a:xfrm>
            <a:off x="7947501" y="3050113"/>
            <a:ext cx="998220" cy="510541"/>
          </a:xfrm>
          <a:prstGeom prst="rect">
            <a:avLst/>
          </a:pr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Design Liaison</a:t>
            </a:r>
          </a:p>
        </p:txBody>
      </p:sp>
    </p:spTree>
    <p:extLst>
      <p:ext uri="{BB962C8B-B14F-4D97-AF65-F5344CB8AC3E}">
        <p14:creationId xmlns:p14="http://schemas.microsoft.com/office/powerpoint/2010/main" val="2453922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B5C13A9-4A29-470B-B91E-08C4E2825DC0}"/>
              </a:ext>
            </a:extLst>
          </p:cNvPr>
          <p:cNvSpPr/>
          <p:nvPr/>
        </p:nvSpPr>
        <p:spPr>
          <a:xfrm>
            <a:off x="6118061" y="10926"/>
            <a:ext cx="5788765" cy="1138773"/>
          </a:xfrm>
          <a:prstGeom prst="rect">
            <a:avLst/>
          </a:prstGeom>
          <a:effectLst>
            <a:outerShdw blurRad="139700" dist="50800" dir="4620000" algn="ctr" rotWithShape="0">
              <a:srgbClr val="000000">
                <a:alpha val="29000"/>
              </a:srgbClr>
            </a:outerShdw>
            <a:reflection stA="59000" endPos="0" dist="50800" dir="5400000" sy="-100000" algn="bl" rotWithShape="0"/>
          </a:effectLst>
        </p:spPr>
        <p:txBody>
          <a:bodyPr wrap="none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Step 2: Communicate</a:t>
            </a:r>
          </a:p>
          <a:p>
            <a:pPr algn="r"/>
            <a:r>
              <a:rPr lang="en-US" sz="2800" b="1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Process Flow</a:t>
            </a:r>
            <a:endParaRPr lang="en-US" sz="40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9481" y="1905713"/>
            <a:ext cx="4879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Montserrat" panose="00000500000000000000" pitchFamily="2" charset="0"/>
              </a:rPr>
              <a:t>Effective Communicating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752030" y="1737360"/>
            <a:ext cx="828942" cy="108532"/>
          </a:xfrm>
          <a:prstGeom prst="rect">
            <a:avLst/>
          </a:prstGeom>
          <a:solidFill>
            <a:srgbClr val="0034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2030" y="1737360"/>
            <a:ext cx="828942" cy="108532"/>
          </a:xfrm>
          <a:prstGeom prst="rect">
            <a:avLst/>
          </a:prstGeom>
          <a:solidFill>
            <a:srgbClr val="0034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49481" y="2495312"/>
            <a:ext cx="4409156" cy="3436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baseline="30000" dirty="0">
                <a:latin typeface="Montserrat" panose="00000500000000000000" pitchFamily="2" charset="0"/>
              </a:rPr>
              <a:t>2D Plan sheets (online)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>
                <a:latin typeface="Montserrat" panose="00000500000000000000" pitchFamily="2" charset="0"/>
              </a:rPr>
              <a:t>ePlan</a:t>
            </a:r>
            <a:r>
              <a:rPr lang="en-US" dirty="0">
                <a:latin typeface="Montserrat" panose="00000500000000000000" pitchFamily="2" charset="0"/>
              </a:rPr>
              <a:t> comment “pinning”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0"/>
              </a:rPr>
              <a:t>Unlimited concurrent reviewers seeing real-time comments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0"/>
              </a:rPr>
              <a:t>Who, what, where, why, when</a:t>
            </a:r>
          </a:p>
          <a:p>
            <a:pPr marL="914400" lvl="1" indent="-457200">
              <a:buClr>
                <a:srgbClr val="004D97"/>
              </a:buClr>
              <a:buFont typeface="Arial" panose="020B0604020202020204" pitchFamily="34" charset="0"/>
              <a:buChar char="•"/>
            </a:pPr>
            <a:endParaRPr lang="en-US" dirty="0">
              <a:latin typeface="Montserrat" panose="00000500000000000000" pitchFamily="2" charset="0"/>
            </a:endParaRPr>
          </a:p>
          <a:p>
            <a:r>
              <a:rPr lang="en-US" sz="2800" b="1" baseline="30000" dirty="0">
                <a:latin typeface="Montserrat" panose="00000500000000000000" pitchFamily="2" charset="0"/>
              </a:rPr>
              <a:t>3D BIM models (infancy)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0"/>
              </a:rPr>
              <a:t>Navigating in the model provided higher illustration of complex interfaces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0"/>
              </a:rPr>
              <a:t>3D comment “pinning”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0"/>
              </a:rPr>
              <a:t>“A picture is worth 1,000 words.”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29EB5E-A549-4CC3-B049-E1147764AC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28"/>
          <a:stretch/>
        </p:blipFill>
        <p:spPr>
          <a:xfrm>
            <a:off x="5570340" y="902043"/>
            <a:ext cx="5304106" cy="3865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6833A8-6DC5-47BE-A0BC-AD17BC72F4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0005" y="628703"/>
            <a:ext cx="2712867" cy="3432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FF0000"/>
            </a:solidFill>
          </a:ln>
          <a:effectLst/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73145C2-52EA-4AAB-8823-95FA32F1E623}"/>
              </a:ext>
            </a:extLst>
          </p:cNvPr>
          <p:cNvCxnSpPr>
            <a:cxnSpLocks/>
          </p:cNvCxnSpPr>
          <p:nvPr/>
        </p:nvCxnSpPr>
        <p:spPr>
          <a:xfrm flipH="1">
            <a:off x="8222393" y="1573823"/>
            <a:ext cx="1067612" cy="91666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E9E6DC66-EDAE-4070-91E3-FE4693BD1E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1036" y="4144825"/>
            <a:ext cx="4132270" cy="2266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E9724C7-2E44-418D-851A-34489A714066}"/>
              </a:ext>
            </a:extLst>
          </p:cNvPr>
          <p:cNvCxnSpPr>
            <a:cxnSpLocks/>
          </p:cNvCxnSpPr>
          <p:nvPr/>
        </p:nvCxnSpPr>
        <p:spPr>
          <a:xfrm>
            <a:off x="7377302" y="4744824"/>
            <a:ext cx="3031899" cy="770716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FBF0259D-8E84-4C83-A65A-40C3EE94193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9780" y="3367126"/>
            <a:ext cx="2102077" cy="2840883"/>
          </a:xfrm>
          <a:prstGeom prst="roundRect">
            <a:avLst>
              <a:gd name="adj" fmla="val 4952"/>
            </a:avLst>
          </a:prstGeom>
          <a:ln w="2540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85983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B5C13A9-4A29-470B-B91E-08C4E2825DC0}"/>
              </a:ext>
            </a:extLst>
          </p:cNvPr>
          <p:cNvSpPr/>
          <p:nvPr/>
        </p:nvSpPr>
        <p:spPr>
          <a:xfrm>
            <a:off x="5026416" y="10926"/>
            <a:ext cx="6880410" cy="1138773"/>
          </a:xfrm>
          <a:prstGeom prst="rect">
            <a:avLst/>
          </a:prstGeom>
          <a:effectLst>
            <a:outerShdw blurRad="139700" dist="50800" dir="4620000" algn="ctr" rotWithShape="0">
              <a:srgbClr val="000000">
                <a:alpha val="29000"/>
              </a:srgbClr>
            </a:outerShdw>
            <a:reflection stA="59000" endPos="0" dist="50800" dir="5400000" sy="-100000" algn="bl" rotWithShape="0"/>
          </a:effectLst>
        </p:spPr>
        <p:txBody>
          <a:bodyPr wrap="none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Step 2: Communicate</a:t>
            </a:r>
          </a:p>
          <a:p>
            <a:pPr algn="r"/>
            <a:r>
              <a:rPr lang="en-US" sz="2800" b="1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Building Information Modeling (BIM)</a:t>
            </a:r>
            <a:endParaRPr lang="en-US" sz="40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3BF59E9-D5F4-4656-A2F7-59834EC0A9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442" y="1494467"/>
            <a:ext cx="11666001" cy="4657585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5163E3E9-1660-4F67-8336-1F91C2915B90}"/>
              </a:ext>
            </a:extLst>
          </p:cNvPr>
          <p:cNvSpPr txBox="1">
            <a:spLocks/>
          </p:cNvSpPr>
          <p:nvPr/>
        </p:nvSpPr>
        <p:spPr>
          <a:xfrm>
            <a:off x="890038" y="1767309"/>
            <a:ext cx="3261833" cy="9961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Why use BIM?</a:t>
            </a:r>
          </a:p>
        </p:txBody>
      </p:sp>
    </p:spTree>
    <p:extLst>
      <p:ext uri="{BB962C8B-B14F-4D97-AF65-F5344CB8AC3E}">
        <p14:creationId xmlns:p14="http://schemas.microsoft.com/office/powerpoint/2010/main" val="38305840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49481" y="1905713"/>
            <a:ext cx="276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Montserrat" panose="00000500000000000000" pitchFamily="2" charset="0"/>
              </a:rPr>
              <a:t>Step 3: Resolve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2030" y="1737360"/>
            <a:ext cx="828942" cy="108532"/>
          </a:xfrm>
          <a:prstGeom prst="rect">
            <a:avLst/>
          </a:prstGeom>
          <a:solidFill>
            <a:srgbClr val="0034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025716" y="258066"/>
            <a:ext cx="2881110" cy="769441"/>
          </a:xfrm>
          <a:prstGeom prst="rect">
            <a:avLst/>
          </a:prstGeom>
          <a:effectLst>
            <a:outerShdw blurRad="139700" dist="50800" dir="4620000" algn="ctr" rotWithShape="0">
              <a:srgbClr val="000000">
                <a:alpha val="29000"/>
              </a:srgbClr>
            </a:outerShdw>
            <a:reflection stA="59000" endPos="0" dist="50800" dir="5400000" sy="-100000" algn="bl" rotWithShape="0"/>
          </a:effectLst>
        </p:spPr>
        <p:txBody>
          <a:bodyPr wrap="none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PS&amp;E C-Rev</a:t>
            </a:r>
            <a:endParaRPr lang="en-US" sz="4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3074" name="Picture 2" descr="Image result for dilbert trust">
            <a:extLst>
              <a:ext uri="{FF2B5EF4-FFF2-40B4-BE49-F238E27FC236}">
                <a16:creationId xmlns:a16="http://schemas.microsoft.com/office/drawing/2014/main" id="{1E9DA1E6-C0FE-45F1-9EE7-8A4B0B42B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0972" y="3034614"/>
            <a:ext cx="8572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5301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57905" y="1532378"/>
            <a:ext cx="33924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Montserrat" panose="00000500000000000000" pitchFamily="2" charset="0"/>
              </a:rPr>
              <a:t>Impacting the</a:t>
            </a:r>
          </a:p>
          <a:p>
            <a:r>
              <a:rPr lang="en-US" sz="3200" b="1" dirty="0">
                <a:latin typeface="Montserrat" panose="00000500000000000000" pitchFamily="2" charset="0"/>
              </a:rPr>
              <a:t>Traditional Process</a:t>
            </a:r>
          </a:p>
        </p:txBody>
      </p:sp>
      <p:sp>
        <p:nvSpPr>
          <p:cNvPr id="4" name="Rectangle 3"/>
          <p:cNvSpPr/>
          <p:nvPr/>
        </p:nvSpPr>
        <p:spPr>
          <a:xfrm>
            <a:off x="12659505" y="1378929"/>
            <a:ext cx="828942" cy="108532"/>
          </a:xfrm>
          <a:prstGeom prst="rect">
            <a:avLst/>
          </a:prstGeom>
          <a:solidFill>
            <a:srgbClr val="0034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559520" y="2712416"/>
            <a:ext cx="3853246" cy="2051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baseline="30000" dirty="0">
                <a:solidFill>
                  <a:srgbClr val="00347F"/>
                </a:solidFill>
                <a:latin typeface="Montserrat" panose="00000500000000000000" pitchFamily="2" charset="0"/>
              </a:rPr>
              <a:t>Standard Projects </a:t>
            </a:r>
          </a:p>
          <a:p>
            <a:pPr marL="457200" indent="-457200">
              <a:buClr>
                <a:srgbClr val="004D97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Montserrat" panose="00000500000000000000" pitchFamily="2" charset="0"/>
              </a:rPr>
              <a:t> </a:t>
            </a:r>
          </a:p>
          <a:p>
            <a:pPr marL="457200" indent="-457200">
              <a:buClr>
                <a:srgbClr val="004D97"/>
              </a:buClr>
              <a:buFont typeface="Wingdings" panose="05000000000000000000" pitchFamily="2" charset="2"/>
              <a:buChar char="§"/>
            </a:pPr>
            <a:br>
              <a:rPr lang="en-US" dirty="0">
                <a:latin typeface="Montserrat" panose="00000500000000000000" pitchFamily="2" charset="0"/>
              </a:rPr>
            </a:br>
            <a:endParaRPr lang="en-US" dirty="0">
              <a:latin typeface="Montserrat" panose="00000500000000000000" pitchFamily="2" charset="0"/>
            </a:endParaRPr>
          </a:p>
          <a:p>
            <a:pPr>
              <a:buClr>
                <a:srgbClr val="5594D9"/>
              </a:buClr>
              <a:buSzPct val="110000"/>
            </a:pPr>
            <a:r>
              <a:rPr lang="en-US" sz="2800" b="1" baseline="30000" dirty="0">
                <a:solidFill>
                  <a:srgbClr val="00347F"/>
                </a:solidFill>
                <a:latin typeface="Montserrat" panose="00000500000000000000" pitchFamily="2" charset="0"/>
              </a:rPr>
              <a:t>Mega-Projects</a:t>
            </a:r>
          </a:p>
          <a:p>
            <a:pPr marL="457200" indent="-457200">
              <a:buClr>
                <a:srgbClr val="004D97"/>
              </a:buClr>
              <a:buFont typeface="Wingdings" panose="05000000000000000000" pitchFamily="2" charset="2"/>
              <a:buChar char="§"/>
            </a:pPr>
            <a:r>
              <a:rPr lang="en-US" b="1" dirty="0">
                <a:latin typeface="Montserrat" panose="00000500000000000000" pitchFamily="2" charset="0"/>
              </a:rPr>
              <a:t> </a:t>
            </a:r>
          </a:p>
          <a:p>
            <a:pPr marL="457200" indent="-457200">
              <a:buClr>
                <a:srgbClr val="004D97"/>
              </a:buClr>
              <a:buFont typeface="Wingdings" panose="05000000000000000000" pitchFamily="2" charset="2"/>
              <a:buChar char="§"/>
            </a:pPr>
            <a:r>
              <a:rPr lang="en-US" b="1" dirty="0">
                <a:latin typeface="Montserrat" panose="00000500000000000000" pitchFamily="2" charset="0"/>
              </a:rPr>
              <a:t> </a:t>
            </a:r>
            <a:endParaRPr lang="en-US" dirty="0">
              <a:latin typeface="Montserrat" panose="00000500000000000000" pitchFamily="2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7B21902-5194-4C7A-959E-F771E6F201EA}"/>
              </a:ext>
            </a:extLst>
          </p:cNvPr>
          <p:cNvGrpSpPr/>
          <p:nvPr/>
        </p:nvGrpSpPr>
        <p:grpSpPr>
          <a:xfrm>
            <a:off x="1184356" y="1143093"/>
            <a:ext cx="9957407" cy="5489200"/>
            <a:chOff x="1566318" y="1096795"/>
            <a:chExt cx="9957407" cy="5489200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D6F33F76-5365-474E-B725-E2E1433158BE}"/>
                </a:ext>
              </a:extLst>
            </p:cNvPr>
            <p:cNvGrpSpPr/>
            <p:nvPr/>
          </p:nvGrpSpPr>
          <p:grpSpPr>
            <a:xfrm>
              <a:off x="1566318" y="1096795"/>
              <a:ext cx="9957407" cy="5489200"/>
              <a:chOff x="-48996" y="1524925"/>
              <a:chExt cx="8773829" cy="4836731"/>
            </a:xfrm>
          </p:grpSpPr>
          <p:graphicFrame>
            <p:nvGraphicFramePr>
              <p:cNvPr id="7" name="Content Placeholder 3">
                <a:extLst>
                  <a:ext uri="{FF2B5EF4-FFF2-40B4-BE49-F238E27FC236}">
                    <a16:creationId xmlns:a16="http://schemas.microsoft.com/office/drawing/2014/main" id="{54E2B2F6-EDE5-46C9-A85C-2D03E280D1A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15935619"/>
                  </p:ext>
                </p:extLst>
              </p:nvPr>
            </p:nvGraphicFramePr>
            <p:xfrm>
              <a:off x="495233" y="1524925"/>
              <a:ext cx="8027688" cy="331080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94B8BBB-09FE-48DD-8530-9885BF709EB2}"/>
                  </a:ext>
                </a:extLst>
              </p:cNvPr>
              <p:cNvSpPr/>
              <p:nvPr/>
            </p:nvSpPr>
            <p:spPr>
              <a:xfrm>
                <a:off x="339967" y="3026156"/>
                <a:ext cx="280052" cy="280052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85F3EBB-7D6B-4355-9FDC-5B7052B771FD}"/>
                  </a:ext>
                </a:extLst>
              </p:cNvPr>
              <p:cNvSpPr/>
              <p:nvPr/>
            </p:nvSpPr>
            <p:spPr>
              <a:xfrm>
                <a:off x="1462972" y="3048925"/>
                <a:ext cx="262855" cy="262855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06996A0-726B-44AD-A82B-703F6AA7B2B0}"/>
                  </a:ext>
                </a:extLst>
              </p:cNvPr>
              <p:cNvSpPr/>
              <p:nvPr/>
            </p:nvSpPr>
            <p:spPr>
              <a:xfrm>
                <a:off x="3491780" y="3043353"/>
                <a:ext cx="262855" cy="262855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0A1D7D2-AAF0-4EB2-A572-4AA4B0145304}"/>
                  </a:ext>
                </a:extLst>
              </p:cNvPr>
              <p:cNvSpPr/>
              <p:nvPr/>
            </p:nvSpPr>
            <p:spPr>
              <a:xfrm>
                <a:off x="4387163" y="3048159"/>
                <a:ext cx="262855" cy="262855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21B5727-BB2B-459B-BCEC-3AFE1440F1E8}"/>
                  </a:ext>
                </a:extLst>
              </p:cNvPr>
              <p:cNvSpPr/>
              <p:nvPr/>
            </p:nvSpPr>
            <p:spPr>
              <a:xfrm>
                <a:off x="7337993" y="3043582"/>
                <a:ext cx="262855" cy="262855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076B924-2D30-4032-A17A-E3952DB003C4}"/>
                  </a:ext>
                </a:extLst>
              </p:cNvPr>
              <p:cNvSpPr/>
              <p:nvPr/>
            </p:nvSpPr>
            <p:spPr>
              <a:xfrm>
                <a:off x="5356793" y="3065356"/>
                <a:ext cx="262855" cy="262855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1B09E80-DCE6-4AD4-A1D9-64543F4002F1}"/>
                  </a:ext>
                </a:extLst>
              </p:cNvPr>
              <p:cNvSpPr txBox="1"/>
              <p:nvPr/>
            </p:nvSpPr>
            <p:spPr>
              <a:xfrm>
                <a:off x="39502" y="2416365"/>
                <a:ext cx="1410117" cy="515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tx2"/>
                    </a:solidFill>
                  </a:rPr>
                  <a:t>60% Plan Delivery Date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046683F-DB95-4887-900D-F5F0DBE07E66}"/>
                  </a:ext>
                </a:extLst>
              </p:cNvPr>
              <p:cNvSpPr txBox="1"/>
              <p:nvPr/>
            </p:nvSpPr>
            <p:spPr>
              <a:xfrm>
                <a:off x="1449619" y="2397638"/>
                <a:ext cx="1385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tx2"/>
                    </a:solidFill>
                  </a:rPr>
                  <a:t>60% Review Meeting</a:t>
                </a: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95213EA8-EADB-4D89-9C4C-BD19787EE8D8}"/>
                  </a:ext>
                </a:extLst>
              </p:cNvPr>
              <p:cNvSpPr/>
              <p:nvPr/>
            </p:nvSpPr>
            <p:spPr>
              <a:xfrm>
                <a:off x="2461193" y="3048925"/>
                <a:ext cx="262855" cy="262855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1841120-4D63-44F8-BF75-27F9C2C9ADE0}"/>
                  </a:ext>
                </a:extLst>
              </p:cNvPr>
              <p:cNvSpPr txBox="1"/>
              <p:nvPr/>
            </p:nvSpPr>
            <p:spPr>
              <a:xfrm>
                <a:off x="2059220" y="3506124"/>
                <a:ext cx="1066800" cy="732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C00000"/>
                    </a:solidFill>
                  </a:rPr>
                  <a:t>60% Review Comment Resolution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D2127A4-5EEB-44B6-9A12-BCAB6CD80E09}"/>
                  </a:ext>
                </a:extLst>
              </p:cNvPr>
              <p:cNvSpPr txBox="1"/>
              <p:nvPr/>
            </p:nvSpPr>
            <p:spPr>
              <a:xfrm>
                <a:off x="3089807" y="3506124"/>
                <a:ext cx="1066800" cy="9491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C00000"/>
                    </a:solidFill>
                  </a:rPr>
                  <a:t>Contractor  Industry </a:t>
                </a:r>
              </a:p>
              <a:p>
                <a:r>
                  <a:rPr lang="en-US" sz="1600" b="1" dirty="0">
                    <a:solidFill>
                      <a:srgbClr val="C00000"/>
                    </a:solidFill>
                  </a:rPr>
                  <a:t>60% Review Meeting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EA40528-4AE8-4FA5-9038-A95C11F436AF}"/>
                  </a:ext>
                </a:extLst>
              </p:cNvPr>
              <p:cNvSpPr txBox="1"/>
              <p:nvPr/>
            </p:nvSpPr>
            <p:spPr>
              <a:xfrm>
                <a:off x="5737793" y="2416365"/>
                <a:ext cx="12401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2"/>
                    </a:solidFill>
                  </a:defRPr>
                </a:lvl1pPr>
              </a:lstStyle>
              <a:p>
                <a:r>
                  <a:rPr lang="en-US" sz="1600" dirty="0"/>
                  <a:t>Draft PS&amp;E Delivery Date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2237676E-0C5B-4738-8FD1-2B8984ED2FF9}"/>
                  </a:ext>
                </a:extLst>
              </p:cNvPr>
              <p:cNvSpPr/>
              <p:nvPr/>
            </p:nvSpPr>
            <p:spPr>
              <a:xfrm>
                <a:off x="8273365" y="3034754"/>
                <a:ext cx="262855" cy="262855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6F5D12F-D04A-4718-95D8-B9502F23CC11}"/>
                  </a:ext>
                </a:extLst>
              </p:cNvPr>
              <p:cNvSpPr/>
              <p:nvPr/>
            </p:nvSpPr>
            <p:spPr>
              <a:xfrm>
                <a:off x="6351237" y="3034754"/>
                <a:ext cx="262855" cy="262855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177D4F8-38D8-4298-869B-B56132072258}"/>
                  </a:ext>
                </a:extLst>
              </p:cNvPr>
              <p:cNvSpPr txBox="1"/>
              <p:nvPr/>
            </p:nvSpPr>
            <p:spPr>
              <a:xfrm>
                <a:off x="6936020" y="2417022"/>
                <a:ext cx="1066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2"/>
                    </a:solidFill>
                  </a:defRPr>
                </a:lvl1pPr>
              </a:lstStyle>
              <a:p>
                <a:r>
                  <a:rPr lang="en-US" sz="1600" dirty="0"/>
                  <a:t>Draft PS&amp;E Meeting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49B447F-FC0C-4500-8930-F910E6F3CA90}"/>
                  </a:ext>
                </a:extLst>
              </p:cNvPr>
              <p:cNvSpPr txBox="1"/>
              <p:nvPr/>
            </p:nvSpPr>
            <p:spPr>
              <a:xfrm>
                <a:off x="7658033" y="3502311"/>
                <a:ext cx="10668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C00000"/>
                    </a:solidFill>
                  </a:rPr>
                  <a:t>Draft PS&amp;E Resolution Meeting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DD3E1FD-1D9D-48C2-BD02-18C2FC5BF25A}"/>
                  </a:ext>
                </a:extLst>
              </p:cNvPr>
              <p:cNvSpPr/>
              <p:nvPr/>
            </p:nvSpPr>
            <p:spPr>
              <a:xfrm>
                <a:off x="1076905" y="1586058"/>
                <a:ext cx="3312160" cy="107721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200" b="1" dirty="0">
                    <a:ln w="12700">
                      <a:solidFill>
                        <a:srgbClr val="FFC000"/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3D Model Review</a:t>
                </a:r>
              </a:p>
              <a:p>
                <a:pPr algn="ctr"/>
                <a:r>
                  <a:rPr lang="en-US" sz="3200" b="1" dirty="0">
                    <a:ln w="12700">
                      <a:solidFill>
                        <a:srgbClr val="FFC000"/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GLUE360</a:t>
                </a: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93F35DEB-BA90-4EAD-8B72-AF8141A462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44171" y="2083289"/>
                <a:ext cx="929693" cy="1032207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0E8F41C-90DB-4A1F-9F62-E03234F3FFAC}"/>
                  </a:ext>
                </a:extLst>
              </p:cNvPr>
              <p:cNvSpPr/>
              <p:nvPr/>
            </p:nvSpPr>
            <p:spPr>
              <a:xfrm>
                <a:off x="2105739" y="4631846"/>
                <a:ext cx="2598421" cy="9491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200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PS&amp;E C-Rev</a:t>
                </a:r>
              </a:p>
              <a:p>
                <a:pPr algn="ctr"/>
                <a:r>
                  <a:rPr lang="en-US" sz="3200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BIM360</a:t>
                </a:r>
              </a:p>
            </p:txBody>
          </p: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BA5BB4B2-248B-42FD-B873-D8F3648EA3B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51486" y="3314342"/>
                <a:ext cx="1005307" cy="1489309"/>
              </a:xfrm>
              <a:prstGeom prst="straightConnector1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0B67204-6424-44C2-BFB2-1A087C9EEDDC}"/>
                  </a:ext>
                </a:extLst>
              </p:cNvPr>
              <p:cNvSpPr txBox="1"/>
              <p:nvPr/>
            </p:nvSpPr>
            <p:spPr>
              <a:xfrm>
                <a:off x="4954820" y="3506122"/>
                <a:ext cx="1066800" cy="515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C00000"/>
                    </a:solidFill>
                  </a:rPr>
                  <a:t>Internal Review 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7DF6EE5-BD72-4AEC-BE2A-B361B31FE0D1}"/>
                  </a:ext>
                </a:extLst>
              </p:cNvPr>
              <p:cNvSpPr txBox="1"/>
              <p:nvPr/>
            </p:nvSpPr>
            <p:spPr>
              <a:xfrm>
                <a:off x="4061393" y="3506123"/>
                <a:ext cx="1066800" cy="9491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C00000"/>
                    </a:solidFill>
                  </a:rPr>
                  <a:t>Draft PS&amp;E</a:t>
                </a:r>
              </a:p>
              <a:p>
                <a:r>
                  <a:rPr lang="en-US" sz="1600" b="1" dirty="0">
                    <a:solidFill>
                      <a:srgbClr val="C00000"/>
                    </a:solidFill>
                  </a:rPr>
                  <a:t>Model Snapshot Review 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57A9F49-6484-4D3B-BEA1-987B9C4DE459}"/>
                  </a:ext>
                </a:extLst>
              </p:cNvPr>
              <p:cNvSpPr txBox="1"/>
              <p:nvPr/>
            </p:nvSpPr>
            <p:spPr>
              <a:xfrm>
                <a:off x="-48996" y="3489635"/>
                <a:ext cx="1198769" cy="1383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C00000"/>
                    </a:solidFill>
                  </a:rPr>
                  <a:t>60% Model Snapshot Review; Plans released to industry for comment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660166EC-8AE0-4681-BCB4-13F004D3EFF6}"/>
                  </a:ext>
                </a:extLst>
              </p:cNvPr>
              <p:cNvSpPr/>
              <p:nvPr/>
            </p:nvSpPr>
            <p:spPr>
              <a:xfrm>
                <a:off x="409651" y="5655514"/>
                <a:ext cx="262855" cy="262855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9DD69517-F526-4BA8-A852-C0949D60F8E5}"/>
                  </a:ext>
                </a:extLst>
              </p:cNvPr>
              <p:cNvSpPr/>
              <p:nvPr/>
            </p:nvSpPr>
            <p:spPr>
              <a:xfrm>
                <a:off x="388678" y="6016024"/>
                <a:ext cx="280052" cy="280052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D3E5A24-3CB3-4B4A-A9B7-60175763C971}"/>
                  </a:ext>
                </a:extLst>
              </p:cNvPr>
              <p:cNvSpPr txBox="1"/>
              <p:nvPr/>
            </p:nvSpPr>
            <p:spPr>
              <a:xfrm>
                <a:off x="658246" y="5632872"/>
                <a:ext cx="23745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= Traditional Process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AE77535-6D6E-4CE9-B8F5-8A3F654A4207}"/>
                  </a:ext>
                </a:extLst>
              </p:cNvPr>
              <p:cNvSpPr txBox="1"/>
              <p:nvPr/>
            </p:nvSpPr>
            <p:spPr>
              <a:xfrm>
                <a:off x="658246" y="5992324"/>
                <a:ext cx="23745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= Feedback Process</a:t>
                </a:r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F217DA32-823B-4A51-981A-1188ECEA47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9419" y="2030939"/>
                <a:ext cx="1079175" cy="1078619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2007A06-49E1-42A4-A61A-25F0E14D5D83}"/>
                </a:ext>
              </a:extLst>
            </p:cNvPr>
            <p:cNvSpPr/>
            <p:nvPr/>
          </p:nvSpPr>
          <p:spPr>
            <a:xfrm>
              <a:off x="2085163" y="2810283"/>
              <a:ext cx="298314" cy="29831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0DADE8E-ED6A-4296-B2ED-B79975E2185A}"/>
                </a:ext>
              </a:extLst>
            </p:cNvPr>
            <p:cNvSpPr/>
            <p:nvPr/>
          </p:nvSpPr>
          <p:spPr>
            <a:xfrm>
              <a:off x="2004229" y="2810298"/>
              <a:ext cx="298314" cy="29831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5A7E97D-E929-41C2-BDD6-F75158EF059D}"/>
              </a:ext>
            </a:extLst>
          </p:cNvPr>
          <p:cNvCxnSpPr>
            <a:cxnSpLocks/>
          </p:cNvCxnSpPr>
          <p:nvPr/>
        </p:nvCxnSpPr>
        <p:spPr>
          <a:xfrm flipH="1" flipV="1">
            <a:off x="3178637" y="3173900"/>
            <a:ext cx="835349" cy="1575374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48B2C529-9D76-4BBE-AD3C-C8BF1AC28AE8}"/>
              </a:ext>
            </a:extLst>
          </p:cNvPr>
          <p:cNvSpPr/>
          <p:nvPr/>
        </p:nvSpPr>
        <p:spPr>
          <a:xfrm>
            <a:off x="7798009" y="10926"/>
            <a:ext cx="4108817" cy="1138773"/>
          </a:xfrm>
          <a:prstGeom prst="rect">
            <a:avLst/>
          </a:prstGeom>
          <a:effectLst>
            <a:outerShdw blurRad="139700" dist="50800" dir="4620000" algn="ctr" rotWithShape="0">
              <a:srgbClr val="000000">
                <a:alpha val="29000"/>
              </a:srgbClr>
            </a:outerShdw>
            <a:reflection stA="59000" endPos="0" dist="50800" dir="5400000" sy="-100000" algn="bl" rotWithShape="0"/>
          </a:effectLst>
        </p:spPr>
        <p:txBody>
          <a:bodyPr wrap="none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Step 3: Resolve</a:t>
            </a:r>
          </a:p>
          <a:p>
            <a:pPr algn="r"/>
            <a:r>
              <a:rPr lang="en-US" sz="2800" b="1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“Making Time”</a:t>
            </a:r>
            <a:endParaRPr lang="en-US" sz="40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8681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5">
            <a:extLst>
              <a:ext uri="{FF2B5EF4-FFF2-40B4-BE49-F238E27FC236}">
                <a16:creationId xmlns:a16="http://schemas.microsoft.com/office/drawing/2014/main" id="{504D2D90-D2C0-4856-A60D-55EB66DC5A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156" y="1345025"/>
            <a:ext cx="6670442" cy="3752123"/>
          </a:xfrm>
          <a:prstGeom prst="rect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49481" y="1905713"/>
            <a:ext cx="3995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Montserrat" panose="00000500000000000000" pitchFamily="2" charset="0"/>
              </a:rPr>
              <a:t>“Drive to Resolution”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752030" y="1737360"/>
            <a:ext cx="828942" cy="108532"/>
          </a:xfrm>
          <a:prstGeom prst="rect">
            <a:avLst/>
          </a:prstGeom>
          <a:solidFill>
            <a:srgbClr val="0034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131" y="2550309"/>
            <a:ext cx="4048806" cy="3621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baseline="30000" dirty="0">
                <a:solidFill>
                  <a:srgbClr val="00347F"/>
                </a:solidFill>
                <a:latin typeface="Montserrat" panose="00000500000000000000" pitchFamily="2" charset="0"/>
              </a:rPr>
              <a:t>Dedicated time / open door sessions </a:t>
            </a:r>
          </a:p>
          <a:p>
            <a:pPr marL="457200" indent="-457200">
              <a:buClr>
                <a:srgbClr val="004D97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0"/>
              </a:rPr>
              <a:t>Specific to functional topics</a:t>
            </a:r>
          </a:p>
          <a:p>
            <a:pPr marL="457200" indent="-457200">
              <a:buClr>
                <a:srgbClr val="004D97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0"/>
              </a:rPr>
              <a:t>Subject matter experts</a:t>
            </a:r>
          </a:p>
          <a:p>
            <a:pPr marL="914400" lvl="1" indent="-457200">
              <a:buClr>
                <a:srgbClr val="004D97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0"/>
              </a:rPr>
              <a:t>Design</a:t>
            </a:r>
          </a:p>
          <a:p>
            <a:pPr marL="914400" lvl="1" indent="-457200">
              <a:buClr>
                <a:srgbClr val="004D97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0"/>
              </a:rPr>
              <a:t>Construction</a:t>
            </a:r>
          </a:p>
          <a:p>
            <a:pPr marL="914400" lvl="1" indent="-457200">
              <a:buClr>
                <a:srgbClr val="004D97"/>
              </a:buClr>
              <a:buFont typeface="Wingdings" panose="05000000000000000000" pitchFamily="2" charset="2"/>
              <a:buChar char="q"/>
            </a:pPr>
            <a:endParaRPr lang="en-US" dirty="0">
              <a:latin typeface="Montserrat" panose="00000500000000000000" pitchFamily="2" charset="0"/>
            </a:endParaRPr>
          </a:p>
          <a:p>
            <a:pPr marL="457200" indent="-457200">
              <a:buClr>
                <a:srgbClr val="004D97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0"/>
              </a:rPr>
              <a:t>Leverage the technology to better enhance the conversation</a:t>
            </a:r>
          </a:p>
          <a:p>
            <a:pPr marL="914400" lvl="1" indent="-457200">
              <a:buClr>
                <a:srgbClr val="004D97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0"/>
              </a:rPr>
              <a:t>2D &amp; 3D displays side by side</a:t>
            </a:r>
          </a:p>
          <a:p>
            <a:pPr>
              <a:buClr>
                <a:srgbClr val="004D97"/>
              </a:buClr>
            </a:pPr>
            <a:endParaRPr lang="en-US" baseline="30000" dirty="0">
              <a:latin typeface="Montserrat" panose="00000500000000000000" pitchFamily="2" charset="0"/>
            </a:endParaRPr>
          </a:p>
        </p:txBody>
      </p:sp>
      <p:pic>
        <p:nvPicPr>
          <p:cNvPr id="1027" name="A148F6EC-DDB4-4864-A919-F5E3EC4FA488" descr="A148F6EC-DDB4-4864-A919-F5E3EC4FA488">
            <a:extLst>
              <a:ext uri="{FF2B5EF4-FFF2-40B4-BE49-F238E27FC236}">
                <a16:creationId xmlns:a16="http://schemas.microsoft.com/office/drawing/2014/main" id="{9206C606-9A90-43E2-995B-3AF48D01F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1454" y="2891206"/>
            <a:ext cx="3755013" cy="2874056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139E443-E432-44E6-93EC-507D45F32EBA}"/>
              </a:ext>
            </a:extLst>
          </p:cNvPr>
          <p:cNvGrpSpPr/>
          <p:nvPr/>
        </p:nvGrpSpPr>
        <p:grpSpPr>
          <a:xfrm>
            <a:off x="5007156" y="4075603"/>
            <a:ext cx="4071068" cy="2157882"/>
            <a:chOff x="2705409" y="1733549"/>
            <a:chExt cx="3314391" cy="1756803"/>
          </a:xfrm>
        </p:grpSpPr>
        <p:pic>
          <p:nvPicPr>
            <p:cNvPr id="10" name="Picture 2" descr="D:\PM Presentation\Enhanced Process.png">
              <a:extLst>
                <a:ext uri="{FF2B5EF4-FFF2-40B4-BE49-F238E27FC236}">
                  <a16:creationId xmlns:a16="http://schemas.microsoft.com/office/drawing/2014/main" id="{06D421FA-D153-4865-B6EF-564F8B8C64D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819400" y="1826260"/>
              <a:ext cx="1470660" cy="762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D:\PM Presentation\Enhanced Process.png">
              <a:extLst>
                <a:ext uri="{FF2B5EF4-FFF2-40B4-BE49-F238E27FC236}">
                  <a16:creationId xmlns:a16="http://schemas.microsoft.com/office/drawing/2014/main" id="{AE2AA820-0139-456F-A5B8-2438CBE70D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541520" y="1733549"/>
              <a:ext cx="1478280" cy="1752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D:\PM Presentation\Enhanced Process.png">
              <a:extLst>
                <a:ext uri="{FF2B5EF4-FFF2-40B4-BE49-F238E27FC236}">
                  <a16:creationId xmlns:a16="http://schemas.microsoft.com/office/drawing/2014/main" id="{1418F6E9-B116-4DF5-89DB-DAEFC1DF56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705409" y="2727960"/>
              <a:ext cx="1698642" cy="762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D8C6C4B8-66FB-4BC0-A79D-9B25159FE6FE}"/>
              </a:ext>
            </a:extLst>
          </p:cNvPr>
          <p:cNvSpPr/>
          <p:nvPr/>
        </p:nvSpPr>
        <p:spPr>
          <a:xfrm>
            <a:off x="7798009" y="10926"/>
            <a:ext cx="4108817" cy="1138773"/>
          </a:xfrm>
          <a:prstGeom prst="rect">
            <a:avLst/>
          </a:prstGeom>
          <a:effectLst>
            <a:outerShdw blurRad="139700" dist="50800" dir="4620000" algn="ctr" rotWithShape="0">
              <a:srgbClr val="000000">
                <a:alpha val="29000"/>
              </a:srgbClr>
            </a:outerShdw>
            <a:reflection stA="59000" endPos="0" dist="50800" dir="5400000" sy="-100000" algn="bl" rotWithShape="0"/>
          </a:effectLst>
        </p:spPr>
        <p:txBody>
          <a:bodyPr wrap="none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Step 3: Resolve</a:t>
            </a:r>
          </a:p>
          <a:p>
            <a:pPr algn="r"/>
            <a:r>
              <a:rPr lang="en-US" sz="2800" b="1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Dynamic Discussion</a:t>
            </a:r>
            <a:endParaRPr lang="en-US" sz="40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1416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B2BB19-1CCF-4919-B82A-6E27FDF33B73}"/>
              </a:ext>
            </a:extLst>
          </p:cNvPr>
          <p:cNvSpPr/>
          <p:nvPr/>
        </p:nvSpPr>
        <p:spPr>
          <a:xfrm>
            <a:off x="7798009" y="10926"/>
            <a:ext cx="4108817" cy="1138773"/>
          </a:xfrm>
          <a:prstGeom prst="rect">
            <a:avLst/>
          </a:prstGeom>
          <a:effectLst>
            <a:outerShdw blurRad="139700" dist="50800" dir="4620000" algn="ctr" rotWithShape="0">
              <a:srgbClr val="000000">
                <a:alpha val="29000"/>
              </a:srgbClr>
            </a:outerShdw>
            <a:reflection stA="59000" endPos="0" dist="50800" dir="5400000" sy="-100000" algn="bl" rotWithShape="0"/>
          </a:effectLst>
        </p:spPr>
        <p:txBody>
          <a:bodyPr wrap="none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Step 3: Resolve</a:t>
            </a:r>
            <a:endParaRPr lang="en-US" sz="2800" b="1" dirty="0">
              <a:solidFill>
                <a:schemeClr val="bg1"/>
              </a:solidFill>
              <a:latin typeface="Montserrat" panose="00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US" sz="2800" b="1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“Making Time”</a:t>
            </a:r>
            <a:endParaRPr lang="en-US" sz="40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2030" y="1737360"/>
            <a:ext cx="828942" cy="108532"/>
          </a:xfrm>
          <a:prstGeom prst="rect">
            <a:avLst/>
          </a:prstGeom>
          <a:solidFill>
            <a:srgbClr val="0034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DD1F7AA-029F-43AE-81B0-3E13681567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12370" y="685651"/>
            <a:ext cx="7325630" cy="5453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2BEA63-D6D1-48B9-8E1F-C56A7F998915}"/>
              </a:ext>
            </a:extLst>
          </p:cNvPr>
          <p:cNvSpPr txBox="1"/>
          <p:nvPr/>
        </p:nvSpPr>
        <p:spPr>
          <a:xfrm>
            <a:off x="649481" y="1905713"/>
            <a:ext cx="3607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Montserrat" panose="00000500000000000000" pitchFamily="2" charset="0"/>
              </a:rPr>
              <a:t>Document Resolution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218EF9-E9B0-4F95-93CC-6D899348DDDF}"/>
              </a:ext>
            </a:extLst>
          </p:cNvPr>
          <p:cNvSpPr txBox="1"/>
          <p:nvPr/>
        </p:nvSpPr>
        <p:spPr>
          <a:xfrm>
            <a:off x="649481" y="2427199"/>
            <a:ext cx="4048806" cy="3236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  <a:buClr>
                <a:srgbClr val="004D97"/>
              </a:buClr>
            </a:pPr>
            <a:r>
              <a:rPr lang="en-US" sz="2000" dirty="0">
                <a:latin typeface="Montserrat" panose="00000500000000000000" pitchFamily="2" charset="0"/>
              </a:rPr>
              <a:t>Formally address response: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u="sng" baseline="30000" dirty="0">
                <a:latin typeface="Montserrat" panose="00000500000000000000" pitchFamily="2" charset="0"/>
              </a:rPr>
              <a:t>Who</a:t>
            </a:r>
            <a:r>
              <a:rPr lang="en-US" sz="2800" baseline="30000" dirty="0">
                <a:latin typeface="Montserrat" panose="00000500000000000000" pitchFamily="2" charset="0"/>
              </a:rPr>
              <a:t> responded (authority?)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u="sng" baseline="30000" dirty="0">
                <a:latin typeface="Montserrat" panose="00000500000000000000" pitchFamily="2" charset="0"/>
              </a:rPr>
              <a:t>What</a:t>
            </a:r>
            <a:r>
              <a:rPr lang="en-US" sz="2800" baseline="30000" dirty="0">
                <a:latin typeface="Montserrat" panose="00000500000000000000" pitchFamily="2" charset="0"/>
              </a:rPr>
              <a:t> was the decision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u="sng" baseline="30000" dirty="0">
                <a:latin typeface="Montserrat" panose="00000500000000000000" pitchFamily="2" charset="0"/>
              </a:rPr>
              <a:t>Where</a:t>
            </a:r>
            <a:r>
              <a:rPr lang="en-US" sz="2800" baseline="30000" dirty="0">
                <a:latin typeface="Montserrat" panose="00000500000000000000" pitchFamily="2" charset="0"/>
              </a:rPr>
              <a:t> was this decision made 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u="sng" baseline="30000" dirty="0">
                <a:latin typeface="Montserrat" panose="00000500000000000000" pitchFamily="2" charset="0"/>
              </a:rPr>
              <a:t>Why</a:t>
            </a:r>
            <a:r>
              <a:rPr lang="en-US" sz="2800" baseline="30000" dirty="0">
                <a:latin typeface="Montserrat" panose="00000500000000000000" pitchFamily="2" charset="0"/>
              </a:rPr>
              <a:t> was the decision made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u="sng" baseline="30000" dirty="0">
                <a:latin typeface="Montserrat" panose="00000500000000000000" pitchFamily="2" charset="0"/>
              </a:rPr>
              <a:t>When</a:t>
            </a:r>
            <a:r>
              <a:rPr lang="en-US" sz="2800" baseline="30000" dirty="0">
                <a:latin typeface="Montserrat" panose="00000500000000000000" pitchFamily="2" charset="0"/>
              </a:rPr>
              <a:t> will the change be included?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6268E5A-32EF-401E-95A0-44A52E02B579}"/>
              </a:ext>
            </a:extLst>
          </p:cNvPr>
          <p:cNvSpPr/>
          <p:nvPr/>
        </p:nvSpPr>
        <p:spPr>
          <a:xfrm>
            <a:off x="6610865" y="716692"/>
            <a:ext cx="3163330" cy="4040659"/>
          </a:xfrm>
          <a:custGeom>
            <a:avLst/>
            <a:gdLst>
              <a:gd name="connsiteX0" fmla="*/ 2075935 w 3163330"/>
              <a:gd name="connsiteY0" fmla="*/ 4040659 h 4040659"/>
              <a:gd name="connsiteX1" fmla="*/ 12357 w 3163330"/>
              <a:gd name="connsiteY1" fmla="*/ 4040659 h 4040659"/>
              <a:gd name="connsiteX2" fmla="*/ 0 w 3163330"/>
              <a:gd name="connsiteY2" fmla="*/ 0 h 4040659"/>
              <a:gd name="connsiteX3" fmla="*/ 3150973 w 3163330"/>
              <a:gd name="connsiteY3" fmla="*/ 0 h 4040659"/>
              <a:gd name="connsiteX4" fmla="*/ 3163330 w 3163330"/>
              <a:gd name="connsiteY4" fmla="*/ 1075038 h 404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3330" h="4040659">
                <a:moveTo>
                  <a:pt x="2075935" y="4040659"/>
                </a:moveTo>
                <a:lnTo>
                  <a:pt x="12357" y="4040659"/>
                </a:lnTo>
                <a:lnTo>
                  <a:pt x="0" y="0"/>
                </a:lnTo>
                <a:lnTo>
                  <a:pt x="3150973" y="0"/>
                </a:lnTo>
                <a:lnTo>
                  <a:pt x="3163330" y="1075038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342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49481" y="1905713"/>
            <a:ext cx="3436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Montserrat" panose="00000500000000000000" pitchFamily="2" charset="0"/>
              </a:rPr>
              <a:t>Step 4: Incorporate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2030" y="1737360"/>
            <a:ext cx="828942" cy="108532"/>
          </a:xfrm>
          <a:prstGeom prst="rect">
            <a:avLst/>
          </a:prstGeom>
          <a:solidFill>
            <a:srgbClr val="0034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705308" y="258066"/>
            <a:ext cx="3201518" cy="707886"/>
          </a:xfrm>
          <a:prstGeom prst="rect">
            <a:avLst/>
          </a:prstGeom>
          <a:effectLst>
            <a:outerShdw blurRad="139700" dist="50800" dir="4620000" algn="ctr" rotWithShape="0">
              <a:srgbClr val="000000">
                <a:alpha val="29000"/>
              </a:srgbClr>
            </a:outerShdw>
            <a:reflection stA="59000" endPos="0" dist="50800" dir="5400000" sy="-100000" algn="bl" rotWithShape="0"/>
          </a:effectLst>
        </p:spPr>
        <p:txBody>
          <a:bodyPr wrap="none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PS&amp;E C-Rev</a:t>
            </a:r>
            <a:endParaRPr lang="en-US" sz="40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4102" name="Picture 6" descr="Image result for dilbert method">
            <a:extLst>
              <a:ext uri="{FF2B5EF4-FFF2-40B4-BE49-F238E27FC236}">
                <a16:creationId xmlns:a16="http://schemas.microsoft.com/office/drawing/2014/main" id="{B0ED9DA7-C1F8-4471-A446-C99109BBC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0972" y="2935632"/>
            <a:ext cx="85725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711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76753" y="1905713"/>
            <a:ext cx="41745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Montserrat" panose="00000500000000000000" pitchFamily="2" charset="0"/>
              </a:rPr>
              <a:t>Comment Integration</a:t>
            </a:r>
          </a:p>
          <a:p>
            <a:r>
              <a:rPr lang="en-US" sz="2800" b="1" dirty="0">
                <a:latin typeface="Montserrat" panose="00000500000000000000" pitchFamily="2" charset="0"/>
              </a:rPr>
              <a:t>Meetings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35325" y="3172237"/>
            <a:ext cx="385324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" panose="00000500000000000000" pitchFamily="2" charset="0"/>
              </a:rPr>
              <a:t>Design Team meets with functional design leads.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" panose="00000500000000000000" pitchFamily="2" charset="0"/>
              </a:rPr>
              <a:t>Comments are reviewed in meeting to coordinate amongst designers.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" panose="00000500000000000000" pitchFamily="2" charset="0"/>
              </a:rPr>
              <a:t>Each design lead is accountable for incorporation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F02E25-0A5B-4E64-8B71-7FABE9D93E0A}"/>
              </a:ext>
            </a:extLst>
          </p:cNvPr>
          <p:cNvSpPr/>
          <p:nvPr/>
        </p:nvSpPr>
        <p:spPr>
          <a:xfrm>
            <a:off x="6751247" y="10926"/>
            <a:ext cx="5155579" cy="1138773"/>
          </a:xfrm>
          <a:prstGeom prst="rect">
            <a:avLst/>
          </a:prstGeom>
          <a:effectLst>
            <a:outerShdw blurRad="139700" dist="50800" dir="4620000" algn="ctr" rotWithShape="0">
              <a:srgbClr val="000000">
                <a:alpha val="29000"/>
              </a:srgbClr>
            </a:outerShdw>
            <a:reflection stA="59000" endPos="0" dist="50800" dir="5400000" sy="-100000" algn="bl" rotWithShape="0"/>
          </a:effectLst>
        </p:spPr>
        <p:txBody>
          <a:bodyPr wrap="none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Step 4: Incorporate</a:t>
            </a:r>
          </a:p>
          <a:p>
            <a:pPr algn="r"/>
            <a:r>
              <a:rPr lang="en-US" sz="2800" dirty="0">
                <a:solidFill>
                  <a:schemeClr val="bg1"/>
                </a:solidFill>
                <a:latin typeface="Montserrat" panose="00000500000000000000" pitchFamily="2" charset="0"/>
              </a:rPr>
              <a:t>Accountability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7679302" y="1737360"/>
            <a:ext cx="828942" cy="108532"/>
          </a:xfrm>
          <a:prstGeom prst="rect">
            <a:avLst/>
          </a:prstGeom>
          <a:solidFill>
            <a:srgbClr val="0034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5B9DAE8-A6E6-41EA-9801-D7B6E4CC09BC}"/>
              </a:ext>
            </a:extLst>
          </p:cNvPr>
          <p:cNvGrpSpPr/>
          <p:nvPr/>
        </p:nvGrpSpPr>
        <p:grpSpPr>
          <a:xfrm>
            <a:off x="287048" y="1737359"/>
            <a:ext cx="6743947" cy="3857137"/>
            <a:chOff x="281149" y="1556101"/>
            <a:chExt cx="8227095" cy="4038396"/>
          </a:xfrm>
        </p:grpSpPr>
        <p:pic>
          <p:nvPicPr>
            <p:cNvPr id="15" name="Content Placeholder 4" descr="Photo Dec 15, 3 09 50 PM.jpg">
              <a:extLst>
                <a:ext uri="{FF2B5EF4-FFF2-40B4-BE49-F238E27FC236}">
                  <a16:creationId xmlns:a16="http://schemas.microsoft.com/office/drawing/2014/main" id="{236A5CD2-1176-45E8-AE51-5EE8FA2293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67446" y="1845892"/>
              <a:ext cx="7140798" cy="374860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28575" cap="sq"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6" name="Rounded Rectangular Callout 4">
              <a:extLst>
                <a:ext uri="{FF2B5EF4-FFF2-40B4-BE49-F238E27FC236}">
                  <a16:creationId xmlns:a16="http://schemas.microsoft.com/office/drawing/2014/main" id="{44BFB295-996A-4B0D-B187-A445FBD41324}"/>
                </a:ext>
              </a:extLst>
            </p:cNvPr>
            <p:cNvSpPr/>
            <p:nvPr/>
          </p:nvSpPr>
          <p:spPr bwMode="auto">
            <a:xfrm>
              <a:off x="1804937" y="1556101"/>
              <a:ext cx="1459820" cy="460996"/>
            </a:xfrm>
            <a:prstGeom prst="wedgeRoundRectCallout">
              <a:avLst>
                <a:gd name="adj1" fmla="val -28100"/>
                <a:gd name="adj2" fmla="val 153603"/>
                <a:gd name="adj3" fmla="val 16667"/>
              </a:avLst>
            </a:prstGeom>
            <a:solidFill>
              <a:schemeClr val="bg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000000"/>
                  </a:solidFill>
                  <a:latin typeface="Calibri" pitchFamily="34" charset="0"/>
                  <a:ea typeface="ヒラギノ角ゴ Pro W3" charset="0"/>
                  <a:cs typeface="Calibri" pitchFamily="34" charset="0"/>
                  <a:sym typeface="Gill Sans" charset="0"/>
                </a:rPr>
                <a:t>Ex. Utilities</a:t>
              </a:r>
            </a:p>
          </p:txBody>
        </p:sp>
        <p:sp>
          <p:nvSpPr>
            <p:cNvPr id="17" name="Rounded Rectangular Callout 5">
              <a:extLst>
                <a:ext uri="{FF2B5EF4-FFF2-40B4-BE49-F238E27FC236}">
                  <a16:creationId xmlns:a16="http://schemas.microsoft.com/office/drawing/2014/main" id="{7D8F061C-8D86-4441-8558-947F71116A6B}"/>
                </a:ext>
              </a:extLst>
            </p:cNvPr>
            <p:cNvSpPr/>
            <p:nvPr/>
          </p:nvSpPr>
          <p:spPr bwMode="auto">
            <a:xfrm>
              <a:off x="281149" y="1928286"/>
              <a:ext cx="1320886" cy="665787"/>
            </a:xfrm>
            <a:prstGeom prst="wedgeRoundRectCallout">
              <a:avLst>
                <a:gd name="adj1" fmla="val 106984"/>
                <a:gd name="adj2" fmla="val 132935"/>
                <a:gd name="adj3" fmla="val 16667"/>
              </a:avLst>
            </a:prstGeom>
            <a:solidFill>
              <a:srgbClr val="FFFF66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000000"/>
                  </a:solidFill>
                  <a:latin typeface="Calibri" pitchFamily="34" charset="0"/>
                  <a:ea typeface="ヒラギノ角ゴ Pro W3" charset="0"/>
                  <a:cs typeface="Calibri" pitchFamily="34" charset="0"/>
                  <a:sym typeface="Gill Sans" charset="0"/>
                </a:rPr>
                <a:t>Project Manager</a:t>
              </a:r>
            </a:p>
          </p:txBody>
        </p:sp>
        <p:sp>
          <p:nvSpPr>
            <p:cNvPr id="18" name="Rounded Rectangular Callout 6">
              <a:extLst>
                <a:ext uri="{FF2B5EF4-FFF2-40B4-BE49-F238E27FC236}">
                  <a16:creationId xmlns:a16="http://schemas.microsoft.com/office/drawing/2014/main" id="{E51E9FB1-C373-4B2D-974D-F953B4A5E832}"/>
                </a:ext>
              </a:extLst>
            </p:cNvPr>
            <p:cNvSpPr/>
            <p:nvPr/>
          </p:nvSpPr>
          <p:spPr bwMode="auto">
            <a:xfrm>
              <a:off x="313872" y="2973196"/>
              <a:ext cx="1229321" cy="460996"/>
            </a:xfrm>
            <a:prstGeom prst="wedgeRoundRectCallout">
              <a:avLst>
                <a:gd name="adj1" fmla="val 127814"/>
                <a:gd name="adj2" fmla="val 76015"/>
                <a:gd name="adj3" fmla="val 16667"/>
              </a:avLst>
            </a:prstGeom>
            <a:solidFill>
              <a:schemeClr val="bg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000000"/>
                  </a:solidFill>
                  <a:latin typeface="Calibri" pitchFamily="34" charset="0"/>
                  <a:ea typeface="ヒラギノ角ゴ Pro W3" charset="0"/>
                  <a:cs typeface="Calibri" pitchFamily="34" charset="0"/>
                  <a:sym typeface="Gill Sans" charset="0"/>
                </a:rPr>
                <a:t>Structures</a:t>
              </a:r>
            </a:p>
          </p:txBody>
        </p:sp>
        <p:sp>
          <p:nvSpPr>
            <p:cNvPr id="19" name="Rounded Rectangular Callout 7">
              <a:extLst>
                <a:ext uri="{FF2B5EF4-FFF2-40B4-BE49-F238E27FC236}">
                  <a16:creationId xmlns:a16="http://schemas.microsoft.com/office/drawing/2014/main" id="{D569B040-2784-4E56-9954-A6C69606D790}"/>
                </a:ext>
              </a:extLst>
            </p:cNvPr>
            <p:cNvSpPr/>
            <p:nvPr/>
          </p:nvSpPr>
          <p:spPr bwMode="auto">
            <a:xfrm>
              <a:off x="313872" y="4016962"/>
              <a:ext cx="1229321" cy="460996"/>
            </a:xfrm>
            <a:prstGeom prst="wedgeRoundRectCallout">
              <a:avLst>
                <a:gd name="adj1" fmla="val 76726"/>
                <a:gd name="adj2" fmla="val -56040"/>
                <a:gd name="adj3" fmla="val 16667"/>
              </a:avLst>
            </a:prstGeom>
            <a:solidFill>
              <a:schemeClr val="bg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000000"/>
                  </a:solidFill>
                  <a:latin typeface="Calibri" pitchFamily="34" charset="0"/>
                  <a:ea typeface="ヒラギノ角ゴ Pro W3" charset="0"/>
                  <a:cs typeface="Calibri" pitchFamily="34" charset="0"/>
                  <a:sym typeface="Gill Sans" charset="0"/>
                </a:rPr>
                <a:t>Staging</a:t>
              </a:r>
              <a:endParaRPr lang="en-US" sz="1600" b="1" dirty="0">
                <a:solidFill>
                  <a:srgbClr val="000000"/>
                </a:solidFill>
                <a:latin typeface="Calibri" pitchFamily="34" charset="0"/>
                <a:ea typeface="ヒラギノ角ゴ Pro W3" charset="0"/>
                <a:cs typeface="Calibri" pitchFamily="34" charset="0"/>
                <a:sym typeface="Gill Sans" charset="0"/>
              </a:endParaRPr>
            </a:p>
          </p:txBody>
        </p:sp>
        <p:sp>
          <p:nvSpPr>
            <p:cNvPr id="20" name="Rounded Rectangular Callout 8">
              <a:extLst>
                <a:ext uri="{FF2B5EF4-FFF2-40B4-BE49-F238E27FC236}">
                  <a16:creationId xmlns:a16="http://schemas.microsoft.com/office/drawing/2014/main" id="{B634FAC1-B29D-45F7-9394-1141BAB4FE20}"/>
                </a:ext>
              </a:extLst>
            </p:cNvPr>
            <p:cNvSpPr/>
            <p:nvPr/>
          </p:nvSpPr>
          <p:spPr bwMode="auto">
            <a:xfrm>
              <a:off x="1785497" y="4927051"/>
              <a:ext cx="1306155" cy="460996"/>
            </a:xfrm>
            <a:prstGeom prst="wedgeRoundRectCallout">
              <a:avLst>
                <a:gd name="adj1" fmla="val 39222"/>
                <a:gd name="adj2" fmla="val -143860"/>
                <a:gd name="adj3" fmla="val 16667"/>
              </a:avLst>
            </a:prstGeom>
            <a:solidFill>
              <a:schemeClr val="bg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000000"/>
                  </a:solidFill>
                  <a:latin typeface="Calibri" pitchFamily="34" charset="0"/>
                  <a:ea typeface="ヒラギノ角ゴ Pro W3" charset="0"/>
                  <a:cs typeface="Calibri" pitchFamily="34" charset="0"/>
                  <a:sym typeface="Gill Sans" charset="0"/>
                </a:rPr>
                <a:t>Lighting</a:t>
              </a:r>
              <a:endParaRPr lang="en-US" sz="1600" b="1" dirty="0">
                <a:solidFill>
                  <a:srgbClr val="000000"/>
                </a:solidFill>
                <a:latin typeface="Calibri" pitchFamily="34" charset="0"/>
                <a:ea typeface="ヒラギノ角ゴ Pro W3" charset="0"/>
                <a:cs typeface="Calibri" pitchFamily="34" charset="0"/>
                <a:sym typeface="Gill Sans" charset="0"/>
              </a:endParaRPr>
            </a:p>
          </p:txBody>
        </p:sp>
        <p:sp>
          <p:nvSpPr>
            <p:cNvPr id="21" name="Rounded Rectangular Callout 9">
              <a:extLst>
                <a:ext uri="{FF2B5EF4-FFF2-40B4-BE49-F238E27FC236}">
                  <a16:creationId xmlns:a16="http://schemas.microsoft.com/office/drawing/2014/main" id="{8C82FFF4-74CF-4361-86BE-B17B917DE42D}"/>
                </a:ext>
              </a:extLst>
            </p:cNvPr>
            <p:cNvSpPr/>
            <p:nvPr/>
          </p:nvSpPr>
          <p:spPr bwMode="auto">
            <a:xfrm>
              <a:off x="4476849" y="1942192"/>
              <a:ext cx="921992" cy="460996"/>
            </a:xfrm>
            <a:prstGeom prst="wedgeRoundRectCallout">
              <a:avLst>
                <a:gd name="adj1" fmla="val -1592"/>
                <a:gd name="adj2" fmla="val 76102"/>
                <a:gd name="adj3" fmla="val 16667"/>
              </a:avLst>
            </a:prstGeom>
            <a:solidFill>
              <a:schemeClr val="bg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000000"/>
                  </a:solidFill>
                  <a:latin typeface="Calibri" pitchFamily="34" charset="0"/>
                  <a:ea typeface="ヒラギノ角ゴ Pro W3" charset="0"/>
                  <a:cs typeface="Calibri" pitchFamily="34" charset="0"/>
                  <a:sym typeface="Gill Sans" charset="0"/>
                </a:rPr>
                <a:t>Signals</a:t>
              </a:r>
            </a:p>
          </p:txBody>
        </p:sp>
        <p:sp>
          <p:nvSpPr>
            <p:cNvPr id="22" name="Rounded Rectangular Callout 10">
              <a:extLst>
                <a:ext uri="{FF2B5EF4-FFF2-40B4-BE49-F238E27FC236}">
                  <a16:creationId xmlns:a16="http://schemas.microsoft.com/office/drawing/2014/main" id="{CCA5E393-BCF3-4680-B79D-3D14BFB6044A}"/>
                </a:ext>
              </a:extLst>
            </p:cNvPr>
            <p:cNvSpPr/>
            <p:nvPr/>
          </p:nvSpPr>
          <p:spPr bwMode="auto">
            <a:xfrm>
              <a:off x="5517823" y="1942192"/>
              <a:ext cx="921992" cy="460996"/>
            </a:xfrm>
            <a:prstGeom prst="wedgeRoundRectCallout">
              <a:avLst>
                <a:gd name="adj1" fmla="val -50443"/>
                <a:gd name="adj2" fmla="val 127195"/>
                <a:gd name="adj3" fmla="val 16667"/>
              </a:avLst>
            </a:prstGeom>
            <a:solidFill>
              <a:schemeClr val="bg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000000"/>
                  </a:solidFill>
                  <a:latin typeface="Calibri" pitchFamily="34" charset="0"/>
                  <a:ea typeface="ヒラギノ角ゴ Pro W3" charset="0"/>
                  <a:cs typeface="Calibri" pitchFamily="34" charset="0"/>
                  <a:sym typeface="Gill Sans" charset="0"/>
                </a:rPr>
                <a:t>FTMS</a:t>
              </a:r>
              <a:endParaRPr lang="en-US" sz="1600" b="1" dirty="0">
                <a:solidFill>
                  <a:srgbClr val="000000"/>
                </a:solidFill>
                <a:latin typeface="Calibri" pitchFamily="34" charset="0"/>
                <a:ea typeface="ヒラギノ角ゴ Pro W3" charset="0"/>
                <a:cs typeface="Calibri" pitchFamily="34" charset="0"/>
                <a:sym typeface="Gill Sans" charset="0"/>
              </a:endParaRPr>
            </a:p>
          </p:txBody>
        </p:sp>
        <p:sp>
          <p:nvSpPr>
            <p:cNvPr id="23" name="Rounded Rectangular Callout 14">
              <a:extLst>
                <a:ext uri="{FF2B5EF4-FFF2-40B4-BE49-F238E27FC236}">
                  <a16:creationId xmlns:a16="http://schemas.microsoft.com/office/drawing/2014/main" id="{A50EFEC2-8A61-46A8-BCC1-0F12F0A61D77}"/>
                </a:ext>
              </a:extLst>
            </p:cNvPr>
            <p:cNvSpPr/>
            <p:nvPr/>
          </p:nvSpPr>
          <p:spPr bwMode="auto">
            <a:xfrm>
              <a:off x="6558797" y="1928286"/>
              <a:ext cx="1229321" cy="460996"/>
            </a:xfrm>
            <a:prstGeom prst="wedgeRoundRectCallout">
              <a:avLst>
                <a:gd name="adj1" fmla="val -87714"/>
                <a:gd name="adj2" fmla="val 124422"/>
                <a:gd name="adj3" fmla="val 16667"/>
              </a:avLst>
            </a:prstGeom>
            <a:solidFill>
              <a:schemeClr val="bg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000000"/>
                  </a:solidFill>
                  <a:latin typeface="Calibri" pitchFamily="34" charset="0"/>
                  <a:ea typeface="ヒラギノ角ゴ Pro W3" charset="0"/>
                  <a:cs typeface="Calibri" pitchFamily="34" charset="0"/>
                  <a:sym typeface="Gill Sans" charset="0"/>
                </a:rPr>
                <a:t>Roadway</a:t>
              </a:r>
              <a:endParaRPr lang="en-US" sz="1600" b="1" dirty="0">
                <a:solidFill>
                  <a:srgbClr val="000000"/>
                </a:solidFill>
                <a:latin typeface="Calibri" pitchFamily="34" charset="0"/>
                <a:ea typeface="ヒラギノ角ゴ Pro W3" charset="0"/>
                <a:cs typeface="Calibri" pitchFamily="34" charset="0"/>
                <a:sym typeface="Gill Sans" charset="0"/>
              </a:endParaRPr>
            </a:p>
          </p:txBody>
        </p:sp>
        <p:sp>
          <p:nvSpPr>
            <p:cNvPr id="24" name="Rounded Rectangular Callout 11">
              <a:extLst>
                <a:ext uri="{FF2B5EF4-FFF2-40B4-BE49-F238E27FC236}">
                  <a16:creationId xmlns:a16="http://schemas.microsoft.com/office/drawing/2014/main" id="{D40B7FEA-C870-49DE-AA1F-4D1EBC65D4F7}"/>
                </a:ext>
              </a:extLst>
            </p:cNvPr>
            <p:cNvSpPr/>
            <p:nvPr/>
          </p:nvSpPr>
          <p:spPr bwMode="auto">
            <a:xfrm>
              <a:off x="7076021" y="2514147"/>
              <a:ext cx="1229321" cy="460996"/>
            </a:xfrm>
            <a:prstGeom prst="wedgeRoundRectCallout">
              <a:avLst>
                <a:gd name="adj1" fmla="val -62977"/>
                <a:gd name="adj2" fmla="val 124032"/>
                <a:gd name="adj3" fmla="val 16667"/>
              </a:avLst>
            </a:prstGeom>
            <a:solidFill>
              <a:schemeClr val="bg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000000"/>
                  </a:solidFill>
                  <a:latin typeface="Calibri" pitchFamily="34" charset="0"/>
                  <a:ea typeface="ヒラギノ角ゴ Pro W3" charset="0"/>
                  <a:cs typeface="Calibri" pitchFamily="34" charset="0"/>
                  <a:sym typeface="Gill Sans" charset="0"/>
                </a:rPr>
                <a:t>Drainage</a:t>
              </a:r>
              <a:endParaRPr lang="en-US" sz="1600" b="1" dirty="0">
                <a:solidFill>
                  <a:srgbClr val="000000"/>
                </a:solidFill>
                <a:latin typeface="Calibri" pitchFamily="34" charset="0"/>
                <a:ea typeface="ヒラギノ角ゴ Pro W3" charset="0"/>
                <a:cs typeface="Calibri" pitchFamily="34" charset="0"/>
                <a:sym typeface="Gill Sans" charset="0"/>
              </a:endParaRPr>
            </a:p>
          </p:txBody>
        </p:sp>
        <p:sp>
          <p:nvSpPr>
            <p:cNvPr id="25" name="Rounded Rectangular Callout 13">
              <a:extLst>
                <a:ext uri="{FF2B5EF4-FFF2-40B4-BE49-F238E27FC236}">
                  <a16:creationId xmlns:a16="http://schemas.microsoft.com/office/drawing/2014/main" id="{97F04E73-F0B2-46FA-BEC6-553168A0C228}"/>
                </a:ext>
              </a:extLst>
            </p:cNvPr>
            <p:cNvSpPr/>
            <p:nvPr/>
          </p:nvSpPr>
          <p:spPr bwMode="auto">
            <a:xfrm>
              <a:off x="7362599" y="3456614"/>
              <a:ext cx="962439" cy="460996"/>
            </a:xfrm>
            <a:prstGeom prst="wedgeRoundRectCallout">
              <a:avLst>
                <a:gd name="adj1" fmla="val 50279"/>
                <a:gd name="adj2" fmla="val 119390"/>
                <a:gd name="adj3" fmla="val 16667"/>
              </a:avLst>
            </a:prstGeom>
            <a:solidFill>
              <a:schemeClr val="bg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000000"/>
                  </a:solidFill>
                  <a:latin typeface="Calibri" pitchFamily="34" charset="0"/>
                  <a:ea typeface="ヒラギノ角ゴ Pro W3" charset="0"/>
                  <a:cs typeface="Calibri" pitchFamily="34" charset="0"/>
                  <a:sym typeface="Gill Sans" charset="0"/>
                </a:rPr>
                <a:t>Signing</a:t>
              </a:r>
            </a:p>
          </p:txBody>
        </p:sp>
        <p:sp>
          <p:nvSpPr>
            <p:cNvPr id="26" name="Rounded Rectangular Callout 12">
              <a:extLst>
                <a:ext uri="{FF2B5EF4-FFF2-40B4-BE49-F238E27FC236}">
                  <a16:creationId xmlns:a16="http://schemas.microsoft.com/office/drawing/2014/main" id="{053BBA4A-9657-4AD2-9CED-41BBF5C06D09}"/>
                </a:ext>
              </a:extLst>
            </p:cNvPr>
            <p:cNvSpPr/>
            <p:nvPr/>
          </p:nvSpPr>
          <p:spPr bwMode="auto">
            <a:xfrm>
              <a:off x="7080725" y="4965436"/>
              <a:ext cx="1306155" cy="460996"/>
            </a:xfrm>
            <a:prstGeom prst="wedgeRoundRectCallout">
              <a:avLst>
                <a:gd name="adj1" fmla="val -48587"/>
                <a:gd name="adj2" fmla="val -126974"/>
                <a:gd name="adj3" fmla="val 16667"/>
              </a:avLst>
            </a:prstGeom>
            <a:solidFill>
              <a:schemeClr val="bg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000000"/>
                  </a:solidFill>
                  <a:latin typeface="Calibri" pitchFamily="34" charset="0"/>
                  <a:ea typeface="ヒラギノ角ゴ Pro W3" charset="0"/>
                  <a:cs typeface="Calibri" pitchFamily="34" charset="0"/>
                  <a:sym typeface="Gill Sans" charset="0"/>
                </a:rPr>
                <a:t>Pr. Utilities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24996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76753" y="1905713"/>
            <a:ext cx="3805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Montserrat" panose="00000500000000000000" pitchFamily="2" charset="0"/>
              </a:rPr>
              <a:t>Follow-thru Metrics</a:t>
            </a:r>
          </a:p>
        </p:txBody>
      </p:sp>
      <p:sp>
        <p:nvSpPr>
          <p:cNvPr id="4" name="Rectangle 3"/>
          <p:cNvSpPr/>
          <p:nvPr/>
        </p:nvSpPr>
        <p:spPr>
          <a:xfrm>
            <a:off x="7679302" y="1737360"/>
            <a:ext cx="828942" cy="108532"/>
          </a:xfrm>
          <a:prstGeom prst="rect">
            <a:avLst/>
          </a:prstGeom>
          <a:solidFill>
            <a:srgbClr val="0034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576753" y="2585106"/>
            <a:ext cx="3853246" cy="3457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baseline="30000" dirty="0">
                <a:latin typeface="Montserrat" panose="00000500000000000000" pitchFamily="2" charset="0"/>
              </a:rPr>
              <a:t>Gain perspective of your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0"/>
              </a:rPr>
              <a:t>Construction Team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0"/>
              </a:rPr>
              <a:t>Design Team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0"/>
              </a:rPr>
              <a:t>Resolution</a:t>
            </a:r>
          </a:p>
          <a:p>
            <a:pPr marL="342900" indent="-342900">
              <a:buClr>
                <a:srgbClr val="5594D9"/>
              </a:buClr>
              <a:buSzPct val="110000"/>
              <a:buFont typeface="Wingdings" panose="05000000000000000000" pitchFamily="2" charset="2"/>
              <a:buChar char="§"/>
            </a:pPr>
            <a:endParaRPr lang="en-US" dirty="0">
              <a:latin typeface="Montserrat" panose="00000500000000000000" pitchFamily="2" charset="0"/>
            </a:endParaRPr>
          </a:p>
          <a:p>
            <a:r>
              <a:rPr lang="en-US" sz="2800" b="1" baseline="30000" dirty="0">
                <a:latin typeface="Montserrat" panose="00000500000000000000" pitchFamily="2" charset="0"/>
              </a:rPr>
              <a:t>Measure your Design Weaknesses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0"/>
              </a:rPr>
              <a:t>Improve your focal areas or QA/QC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0"/>
              </a:rPr>
              <a:t>Modify your plan delivery for future deliverables</a:t>
            </a:r>
          </a:p>
        </p:txBody>
      </p:sp>
      <p:pic>
        <p:nvPicPr>
          <p:cNvPr id="6" name="Picture 4" descr="D:\PM Presentation\Field 360 1.jpg">
            <a:extLst>
              <a:ext uri="{FF2B5EF4-FFF2-40B4-BE49-F238E27FC236}">
                <a16:creationId xmlns:a16="http://schemas.microsoft.com/office/drawing/2014/main" id="{704CCFB9-34FD-4FBB-88F8-6F1263388D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709" y="1562175"/>
            <a:ext cx="7217043" cy="20546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:\PM Presentation\Field 360 2.jpg">
            <a:extLst>
              <a:ext uri="{FF2B5EF4-FFF2-40B4-BE49-F238E27FC236}">
                <a16:creationId xmlns:a16="http://schemas.microsoft.com/office/drawing/2014/main" id="{B6F963DB-FE4E-4C83-A424-6B01048F40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709" y="3789667"/>
            <a:ext cx="7217042" cy="275557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496AF88B-A253-4ED3-B558-096BB04C4703}"/>
              </a:ext>
            </a:extLst>
          </p:cNvPr>
          <p:cNvSpPr/>
          <p:nvPr/>
        </p:nvSpPr>
        <p:spPr>
          <a:xfrm>
            <a:off x="154350" y="5218256"/>
            <a:ext cx="2286000" cy="82420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REAL TIME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DASHBOARDS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914DC7-C605-429A-97EB-70E99EA723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5601" y="5745203"/>
            <a:ext cx="994500" cy="1046503"/>
          </a:xfrm>
          <a:prstGeom prst="rect">
            <a:avLst/>
          </a:prstGeom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2F02E25-0A5B-4E64-8B71-7FABE9D93E0A}"/>
              </a:ext>
            </a:extLst>
          </p:cNvPr>
          <p:cNvSpPr/>
          <p:nvPr/>
        </p:nvSpPr>
        <p:spPr>
          <a:xfrm>
            <a:off x="6751247" y="10926"/>
            <a:ext cx="5155579" cy="1138773"/>
          </a:xfrm>
          <a:prstGeom prst="rect">
            <a:avLst/>
          </a:prstGeom>
          <a:effectLst>
            <a:outerShdw blurRad="139700" dist="50800" dir="4620000" algn="ctr" rotWithShape="0">
              <a:srgbClr val="000000">
                <a:alpha val="29000"/>
              </a:srgbClr>
            </a:outerShdw>
            <a:reflection stA="59000" endPos="0" dist="50800" dir="5400000" sy="-100000" algn="bl" rotWithShape="0"/>
          </a:effectLst>
        </p:spPr>
        <p:txBody>
          <a:bodyPr wrap="none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Step 4: Incorporate</a:t>
            </a:r>
          </a:p>
          <a:p>
            <a:pPr algn="r"/>
            <a:r>
              <a:rPr lang="en-US" sz="2800" dirty="0">
                <a:solidFill>
                  <a:schemeClr val="bg1"/>
                </a:solidFill>
                <a:latin typeface="Montserrat" panose="00000500000000000000" pitchFamily="2" charset="0"/>
              </a:rPr>
              <a:t>Analyze the Process - ROI</a:t>
            </a:r>
          </a:p>
        </p:txBody>
      </p:sp>
    </p:spTree>
    <p:extLst>
      <p:ext uri="{BB962C8B-B14F-4D97-AF65-F5344CB8AC3E}">
        <p14:creationId xmlns:p14="http://schemas.microsoft.com/office/powerpoint/2010/main" val="1004005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97280" y="2078339"/>
            <a:ext cx="9997440" cy="1849927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Montserrat" panose="00000500000000000000" pitchFamily="2" charset="0"/>
                <a:ea typeface="Lato Semibold" panose="020F0502020204030203" pitchFamily="34" charset="0"/>
                <a:cs typeface="Lato Semibold" panose="020F0502020204030203" pitchFamily="34" charset="0"/>
              </a:rPr>
              <a:t>Please participate…</a:t>
            </a:r>
          </a:p>
        </p:txBody>
      </p:sp>
      <p:sp>
        <p:nvSpPr>
          <p:cNvPr id="6" name="Subtitle 5"/>
          <p:cNvSpPr>
            <a:spLocks noGrp="1"/>
          </p:cNvSpPr>
          <p:nvPr>
            <p:ph idx="1"/>
          </p:nvPr>
        </p:nvSpPr>
        <p:spPr>
          <a:xfrm>
            <a:off x="1097280" y="3017520"/>
            <a:ext cx="5737860" cy="3877187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latin typeface="Montserrat" panose="00000500000000000000" pitchFamily="2" charset="0"/>
              </a:rPr>
              <a:t>Respond to polls that appear on your screen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Montserrat" panose="00000500000000000000" pitchFamily="2" charset="0"/>
              </a:rPr>
              <a:t>Post questions in the QUESTION BOX at any time during the webinar – we’ll answer them during the moderated Q &amp; A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5F4671-41A0-4BDB-A9F0-C17105183313}"/>
              </a:ext>
            </a:extLst>
          </p:cNvPr>
          <p:cNvSpPr/>
          <p:nvPr/>
        </p:nvSpPr>
        <p:spPr>
          <a:xfrm>
            <a:off x="5799064" y="258066"/>
            <a:ext cx="6107762" cy="769441"/>
          </a:xfrm>
          <a:prstGeom prst="rect">
            <a:avLst/>
          </a:prstGeom>
          <a:effectLst>
            <a:outerShdw blurRad="139700" dist="50800" dir="4620000" algn="ctr" rotWithShape="0">
              <a:srgbClr val="000000">
                <a:alpha val="29000"/>
              </a:srgbClr>
            </a:outerShdw>
            <a:reflection stA="59000" endPos="0" dist="50800" dir="5400000" sy="-100000" algn="bl" rotWithShape="0"/>
          </a:effectLst>
        </p:spPr>
        <p:txBody>
          <a:bodyPr wrap="none">
            <a:spAutoFit/>
          </a:bodyPr>
          <a:lstStyle/>
          <a:p>
            <a:pPr algn="r"/>
            <a:r>
              <a:rPr lang="en-US" sz="44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Housekeeping Items</a:t>
            </a:r>
            <a:endParaRPr lang="en-US" sz="4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9227" y="1588770"/>
            <a:ext cx="4907436" cy="49074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73206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D0449EE-338D-4635-B3D4-E665B54DA71F}"/>
              </a:ext>
            </a:extLst>
          </p:cNvPr>
          <p:cNvSpPr/>
          <p:nvPr/>
        </p:nvSpPr>
        <p:spPr>
          <a:xfrm>
            <a:off x="9619020" y="10926"/>
            <a:ext cx="2287806" cy="1138773"/>
          </a:xfrm>
          <a:prstGeom prst="rect">
            <a:avLst/>
          </a:prstGeom>
          <a:effectLst>
            <a:outerShdw blurRad="139700" dist="50800" dir="4620000" algn="ctr" rotWithShape="0">
              <a:srgbClr val="000000">
                <a:alpha val="29000"/>
              </a:srgbClr>
            </a:outerShdw>
            <a:reflection stA="59000" endPos="0" dist="50800" dir="5400000" sy="-100000" algn="bl" rotWithShape="0"/>
          </a:effectLst>
        </p:spPr>
        <p:txBody>
          <a:bodyPr wrap="none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  <a:p>
            <a:pPr algn="r"/>
            <a:r>
              <a:rPr lang="en-US" sz="2800" dirty="0">
                <a:solidFill>
                  <a:schemeClr val="bg1"/>
                </a:solidFill>
                <a:latin typeface="Montserrat" panose="00000500000000000000" pitchFamily="2" charset="0"/>
              </a:rPr>
              <a:t>Current ROI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68C9FD2-6971-48EA-B6E4-2E08B1B267FF}"/>
              </a:ext>
            </a:extLst>
          </p:cNvPr>
          <p:cNvSpPr/>
          <p:nvPr/>
        </p:nvSpPr>
        <p:spPr>
          <a:xfrm>
            <a:off x="1162690" y="4074132"/>
            <a:ext cx="5120448" cy="2415733"/>
          </a:xfrm>
          <a:prstGeom prst="roundRect">
            <a:avLst>
              <a:gd name="adj" fmla="val 1001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5436BA-46B2-40C1-AB28-E9E3451043E8}"/>
              </a:ext>
            </a:extLst>
          </p:cNvPr>
          <p:cNvSpPr txBox="1"/>
          <p:nvPr/>
        </p:nvSpPr>
        <p:spPr>
          <a:xfrm>
            <a:off x="1383778" y="4834880"/>
            <a:ext cx="3209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7030A0"/>
                </a:solidFill>
              </a:rPr>
              <a:t>Marquette Interchange </a:t>
            </a:r>
          </a:p>
          <a:p>
            <a:pPr algn="r"/>
            <a:r>
              <a:rPr lang="en-US" sz="2400" dirty="0">
                <a:solidFill>
                  <a:schemeClr val="accent2"/>
                </a:solidFill>
              </a:rPr>
              <a:t>I-94NS / Mitchell </a:t>
            </a:r>
            <a:r>
              <a:rPr lang="en-US" sz="2400" dirty="0" err="1">
                <a:solidFill>
                  <a:schemeClr val="accent2"/>
                </a:solidFill>
              </a:rPr>
              <a:t>Int</a:t>
            </a:r>
            <a:endParaRPr lang="en-US" sz="2400" dirty="0">
              <a:solidFill>
                <a:schemeClr val="accent2"/>
              </a:solidFill>
            </a:endParaRPr>
          </a:p>
          <a:p>
            <a:pPr algn="r"/>
            <a:r>
              <a:rPr lang="en-US" sz="2400" dirty="0">
                <a:solidFill>
                  <a:schemeClr val="accent1"/>
                </a:solidFill>
              </a:rPr>
              <a:t>Zoo Interchange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29B7C3-7FA2-4FB9-81AC-180E17CF7CB1}"/>
              </a:ext>
            </a:extLst>
          </p:cNvPr>
          <p:cNvSpPr txBox="1"/>
          <p:nvPr/>
        </p:nvSpPr>
        <p:spPr>
          <a:xfrm>
            <a:off x="4700136" y="4848753"/>
            <a:ext cx="120587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7.09%</a:t>
            </a:r>
          </a:p>
          <a:p>
            <a:r>
              <a:rPr lang="en-US" sz="2400" dirty="0"/>
              <a:t>7.20%</a:t>
            </a:r>
          </a:p>
          <a:p>
            <a:r>
              <a:rPr lang="en-US" sz="2400" dirty="0"/>
              <a:t>3.43%</a:t>
            </a:r>
          </a:p>
          <a:p>
            <a:endParaRPr lang="en-US" sz="2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833CBB-D033-4C4F-845D-01EBC70E0BEE}"/>
              </a:ext>
            </a:extLst>
          </p:cNvPr>
          <p:cNvSpPr txBox="1"/>
          <p:nvPr/>
        </p:nvSpPr>
        <p:spPr>
          <a:xfrm>
            <a:off x="4167503" y="4182947"/>
            <a:ext cx="1901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Change Orders % </a:t>
            </a:r>
            <a:r>
              <a:rPr lang="en-US" b="1" u="sng" dirty="0"/>
              <a:t>Contract Totals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4CD5AC-00FB-4301-8CC5-DBAD3E9742F7}"/>
              </a:ext>
            </a:extLst>
          </p:cNvPr>
          <p:cNvSpPr/>
          <p:nvPr/>
        </p:nvSpPr>
        <p:spPr>
          <a:xfrm>
            <a:off x="-145140" y="1964405"/>
            <a:ext cx="433722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ts val="1200"/>
              </a:spcBef>
              <a:buSzPct val="110000"/>
              <a:buFont typeface="Arial" panose="020B0604020202020204" pitchFamily="34" charset="0"/>
              <a:buChar char="•"/>
            </a:pPr>
            <a:r>
              <a:rPr lang="en-US" sz="2400" dirty="0"/>
              <a:t>bid-ability		       </a:t>
            </a:r>
          </a:p>
          <a:p>
            <a:pPr marL="800100" lvl="1" indent="-342900">
              <a:spcBef>
                <a:spcPts val="1200"/>
              </a:spcBef>
              <a:buSzPct val="110000"/>
              <a:buFont typeface="Arial" panose="020B0604020202020204" pitchFamily="34" charset="0"/>
              <a:buChar char="•"/>
            </a:pPr>
            <a:r>
              <a:rPr lang="en-US" sz="2400" dirty="0"/>
              <a:t>constructability</a:t>
            </a:r>
          </a:p>
          <a:p>
            <a:pPr marL="800100" lvl="1" indent="-342900">
              <a:spcBef>
                <a:spcPts val="1200"/>
              </a:spcBef>
              <a:buSzPct val="110000"/>
              <a:buFont typeface="Arial" panose="020B0604020202020204" pitchFamily="34" charset="0"/>
              <a:buChar char="•"/>
            </a:pPr>
            <a:r>
              <a:rPr lang="en-US" sz="2400" dirty="0"/>
              <a:t>overall plan quality</a:t>
            </a:r>
            <a:endParaRPr lang="en-US" dirty="0">
              <a:solidFill>
                <a:srgbClr val="0000FF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A6CD60-AE9A-4B09-BCFD-54065A839A52}"/>
              </a:ext>
            </a:extLst>
          </p:cNvPr>
          <p:cNvSpPr txBox="1"/>
          <p:nvPr/>
        </p:nvSpPr>
        <p:spPr>
          <a:xfrm>
            <a:off x="1596548" y="1341874"/>
            <a:ext cx="5152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IMPROVED – Zoo Interchange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D3361B-EB3D-4B5B-A5D2-351751077FC7}"/>
              </a:ext>
            </a:extLst>
          </p:cNvPr>
          <p:cNvSpPr txBox="1"/>
          <p:nvPr/>
        </p:nvSpPr>
        <p:spPr>
          <a:xfrm>
            <a:off x="7634285" y="1357217"/>
            <a:ext cx="3113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PS&amp;E C-Rev Process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B96CED1-BFC6-4BA6-9039-4879AAFE9C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1517" y="2282368"/>
            <a:ext cx="4798134" cy="3172210"/>
          </a:xfrm>
          <a:prstGeom prst="rect">
            <a:avLst/>
          </a:prstGeom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12EE60-3B9B-4933-B6B3-D31344C14A0F}"/>
              </a:ext>
            </a:extLst>
          </p:cNvPr>
          <p:cNvSpPr txBox="1"/>
          <p:nvPr/>
        </p:nvSpPr>
        <p:spPr>
          <a:xfrm>
            <a:off x="4205050" y="1943454"/>
            <a:ext cx="407926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$57.8M LET savings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3200" dirty="0">
                <a:solidFill>
                  <a:srgbClr val="0000FF"/>
                </a:solidFill>
              </a:rPr>
              <a:t>$28.2M C.O. reduction</a:t>
            </a:r>
          </a:p>
          <a:p>
            <a:endParaRPr lang="en-US" dirty="0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B56B7685-BDE9-4398-925F-59DE8BCAB79E}"/>
              </a:ext>
            </a:extLst>
          </p:cNvPr>
          <p:cNvSpPr/>
          <p:nvPr/>
        </p:nvSpPr>
        <p:spPr>
          <a:xfrm>
            <a:off x="3740856" y="2453490"/>
            <a:ext cx="305141" cy="1081203"/>
          </a:xfrm>
          <a:prstGeom prst="righ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FCF5900-2F50-4361-A4D4-AC3466D7DC95}"/>
              </a:ext>
            </a:extLst>
          </p:cNvPr>
          <p:cNvCxnSpPr/>
          <p:nvPr/>
        </p:nvCxnSpPr>
        <p:spPr>
          <a:xfrm>
            <a:off x="2686775" y="2174965"/>
            <a:ext cx="1351732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2134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76753" y="1905713"/>
            <a:ext cx="41553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Montserrat" panose="00000500000000000000" pitchFamily="2" charset="0"/>
              </a:rPr>
              <a:t>Leverage the PS&amp;E C-Rev </a:t>
            </a:r>
          </a:p>
          <a:p>
            <a:r>
              <a:rPr lang="en-US" sz="2400" b="1" dirty="0">
                <a:latin typeface="Montserrat" panose="00000500000000000000" pitchFamily="2" charset="0"/>
              </a:rPr>
              <a:t>Review Comments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7679302" y="1737360"/>
            <a:ext cx="828942" cy="108532"/>
          </a:xfrm>
          <a:prstGeom prst="rect">
            <a:avLst/>
          </a:prstGeom>
          <a:solidFill>
            <a:srgbClr val="0034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576753" y="3181298"/>
            <a:ext cx="3853246" cy="3457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baseline="30000" dirty="0">
                <a:latin typeface="Montserrat" panose="00000500000000000000" pitchFamily="2" charset="0"/>
              </a:rPr>
              <a:t>Promote higher quality deliverables by using between your teams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0"/>
              </a:rPr>
              <a:t>Feedback to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0"/>
              </a:rPr>
              <a:t>Best Practices</a:t>
            </a:r>
          </a:p>
          <a:p>
            <a:pPr marL="342900" indent="-342900">
              <a:buClr>
                <a:srgbClr val="5594D9"/>
              </a:buClr>
              <a:buSzPct val="110000"/>
              <a:buFont typeface="Wingdings" panose="05000000000000000000" pitchFamily="2" charset="2"/>
              <a:buChar char="§"/>
            </a:pPr>
            <a:endParaRPr lang="en-US" dirty="0">
              <a:latin typeface="Montserrat" panose="00000500000000000000" pitchFamily="2" charset="0"/>
            </a:endParaRPr>
          </a:p>
          <a:p>
            <a:r>
              <a:rPr lang="en-US" sz="2800" b="1" baseline="30000" dirty="0">
                <a:latin typeface="Montserrat" panose="00000500000000000000" pitchFamily="2" charset="0"/>
              </a:rPr>
              <a:t>The more use, the higher ROI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0"/>
              </a:rPr>
              <a:t>Mega Design Best Practices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0"/>
              </a:rPr>
              <a:t>Statewide Facilities Design Manual Changes</a:t>
            </a:r>
          </a:p>
          <a:p>
            <a:pPr marL="457200" indent="-457200">
              <a:buClr>
                <a:srgbClr val="004D97"/>
              </a:buClr>
              <a:buFont typeface="Wingdings" panose="05000000000000000000" pitchFamily="2" charset="2"/>
              <a:buChar char="§"/>
            </a:pPr>
            <a:endParaRPr lang="en-US" dirty="0">
              <a:latin typeface="Montserrat" panose="00000500000000000000" pitchFamily="2" charset="0"/>
            </a:endParaRPr>
          </a:p>
          <a:p>
            <a:endParaRPr lang="en-US" dirty="0">
              <a:latin typeface="Montserrat" panose="000005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AB41E4D-928F-44CF-8039-F1A3FEA42BA2}"/>
              </a:ext>
            </a:extLst>
          </p:cNvPr>
          <p:cNvGrpSpPr/>
          <p:nvPr/>
        </p:nvGrpSpPr>
        <p:grpSpPr>
          <a:xfrm>
            <a:off x="340607" y="2284067"/>
            <a:ext cx="6735016" cy="3886884"/>
            <a:chOff x="4334528" y="2606628"/>
            <a:chExt cx="1743849" cy="1006403"/>
          </a:xfrm>
        </p:grpSpPr>
        <p:pic>
          <p:nvPicPr>
            <p:cNvPr id="7" name="Picture 2" descr="D:\PM Presentation\Design-Construction\Knowledge Exchange.png">
              <a:extLst>
                <a:ext uri="{FF2B5EF4-FFF2-40B4-BE49-F238E27FC236}">
                  <a16:creationId xmlns:a16="http://schemas.microsoft.com/office/drawing/2014/main" id="{7A77CD33-8041-4A5F-8B2B-96E7ADA6B7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334528" y="2606628"/>
              <a:ext cx="1022536" cy="1006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D:\PM Presentation\Design-Construction\Standard Spec.png">
              <a:extLst>
                <a:ext uri="{FF2B5EF4-FFF2-40B4-BE49-F238E27FC236}">
                  <a16:creationId xmlns:a16="http://schemas.microsoft.com/office/drawing/2014/main" id="{E1AA67EE-44D1-4F0C-9D16-B770638087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818" y="2838942"/>
              <a:ext cx="591559" cy="770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EB468518-AABB-4351-936D-0AD302C92D61}"/>
              </a:ext>
            </a:extLst>
          </p:cNvPr>
          <p:cNvSpPr/>
          <p:nvPr/>
        </p:nvSpPr>
        <p:spPr>
          <a:xfrm>
            <a:off x="279647" y="1237331"/>
            <a:ext cx="400787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PS&amp;E C-Rev: Data Warehouse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CBDD172-A492-47EC-BEA1-B8DAFB89563A}"/>
              </a:ext>
            </a:extLst>
          </p:cNvPr>
          <p:cNvSpPr/>
          <p:nvPr/>
        </p:nvSpPr>
        <p:spPr>
          <a:xfrm>
            <a:off x="3268530" y="5015316"/>
            <a:ext cx="1421096" cy="339003"/>
          </a:xfrm>
          <a:prstGeom prst="rightArrow">
            <a:avLst>
              <a:gd name="adj1" fmla="val 38012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602694-8C91-4672-A21D-A89E768D9C48}"/>
              </a:ext>
            </a:extLst>
          </p:cNvPr>
          <p:cNvSpPr/>
          <p:nvPr/>
        </p:nvSpPr>
        <p:spPr>
          <a:xfrm>
            <a:off x="9780923" y="10926"/>
            <a:ext cx="2125903" cy="1138773"/>
          </a:xfrm>
          <a:prstGeom prst="rect">
            <a:avLst/>
          </a:prstGeom>
          <a:effectLst>
            <a:outerShdw blurRad="139700" dist="50800" dir="4620000" algn="ctr" rotWithShape="0">
              <a:srgbClr val="000000">
                <a:alpha val="29000"/>
              </a:srgbClr>
            </a:outerShdw>
            <a:reflection stA="59000" endPos="0" dist="50800" dir="5400000" sy="-100000" algn="bl" rotWithShape="0"/>
          </a:effectLst>
        </p:spPr>
        <p:txBody>
          <a:bodyPr wrap="none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  <a:p>
            <a:pPr algn="r"/>
            <a:r>
              <a:rPr lang="en-US" sz="2800" dirty="0">
                <a:solidFill>
                  <a:schemeClr val="bg1"/>
                </a:solidFill>
                <a:latin typeface="Montserrat" panose="00000500000000000000" pitchFamily="2" charset="0"/>
              </a:rPr>
              <a:t>Future ROI</a:t>
            </a:r>
          </a:p>
        </p:txBody>
      </p:sp>
    </p:spTree>
    <p:extLst>
      <p:ext uri="{BB962C8B-B14F-4D97-AF65-F5344CB8AC3E}">
        <p14:creationId xmlns:p14="http://schemas.microsoft.com/office/powerpoint/2010/main" val="42535917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034482ED-C5DE-49C6-A095-59C19CDC4B79}"/>
              </a:ext>
            </a:extLst>
          </p:cNvPr>
          <p:cNvGrpSpPr/>
          <p:nvPr/>
        </p:nvGrpSpPr>
        <p:grpSpPr>
          <a:xfrm>
            <a:off x="3665155" y="1596290"/>
            <a:ext cx="1831995" cy="1831995"/>
            <a:chOff x="3068661" y="1454051"/>
            <a:chExt cx="1831995" cy="1831995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B1B4765-6E3E-468B-BE52-BC93F02860DE}"/>
                </a:ext>
              </a:extLst>
            </p:cNvPr>
            <p:cNvSpPr/>
            <p:nvPr/>
          </p:nvSpPr>
          <p:spPr>
            <a:xfrm>
              <a:off x="3068661" y="1454051"/>
              <a:ext cx="1831995" cy="1831995"/>
            </a:xfrm>
            <a:prstGeom prst="ellipse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F14348-5738-411C-B2DD-66609E37A097}"/>
                </a:ext>
              </a:extLst>
            </p:cNvPr>
            <p:cNvSpPr txBox="1"/>
            <p:nvPr/>
          </p:nvSpPr>
          <p:spPr>
            <a:xfrm>
              <a:off x="3068662" y="2135173"/>
              <a:ext cx="18319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6"/>
                  </a:solidFill>
                </a:rPr>
                <a:t>COMMUNICATE</a:t>
              </a:r>
              <a:endParaRPr lang="en-US" sz="1200" b="1" dirty="0">
                <a:solidFill>
                  <a:schemeClr val="accent6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5123FC6-E5B9-4DEB-8D66-0C17E7F8B2E4}"/>
                </a:ext>
              </a:extLst>
            </p:cNvPr>
            <p:cNvSpPr txBox="1"/>
            <p:nvPr/>
          </p:nvSpPr>
          <p:spPr>
            <a:xfrm>
              <a:off x="3325593" y="2379941"/>
              <a:ext cx="14214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Conflict</a:t>
              </a:r>
            </a:p>
            <a:p>
              <a:pPr algn="ctr"/>
              <a:r>
                <a:rPr lang="en-US" dirty="0"/>
                <a:t>Commitment</a:t>
              </a:r>
              <a:endParaRPr lang="en-US" sz="32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607C0D9-5FB2-4BEF-83B0-3B35C78684B4}"/>
              </a:ext>
            </a:extLst>
          </p:cNvPr>
          <p:cNvGrpSpPr/>
          <p:nvPr/>
        </p:nvGrpSpPr>
        <p:grpSpPr>
          <a:xfrm>
            <a:off x="6648693" y="1596290"/>
            <a:ext cx="1831995" cy="1831995"/>
            <a:chOff x="5602213" y="1454050"/>
            <a:chExt cx="1831995" cy="183199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076204C-8F33-4CBE-B121-E21FAD4195AF}"/>
                </a:ext>
              </a:extLst>
            </p:cNvPr>
            <p:cNvSpPr/>
            <p:nvPr/>
          </p:nvSpPr>
          <p:spPr>
            <a:xfrm>
              <a:off x="5602213" y="1454050"/>
              <a:ext cx="1831995" cy="1831995"/>
            </a:xfrm>
            <a:prstGeom prst="ellipse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D02000A-C008-4C1B-A798-1F63F02B16C3}"/>
                </a:ext>
              </a:extLst>
            </p:cNvPr>
            <p:cNvSpPr txBox="1"/>
            <p:nvPr/>
          </p:nvSpPr>
          <p:spPr>
            <a:xfrm>
              <a:off x="5997652" y="2119783"/>
              <a:ext cx="11988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6"/>
                  </a:solidFill>
                </a:rPr>
                <a:t>RESOLVE</a:t>
              </a:r>
              <a:endParaRPr lang="en-US" sz="1600" b="1" dirty="0">
                <a:solidFill>
                  <a:schemeClr val="accent6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0B0F6C-0C22-4FF7-9301-7333D3C8FC2F}"/>
                </a:ext>
              </a:extLst>
            </p:cNvPr>
            <p:cNvSpPr txBox="1"/>
            <p:nvPr/>
          </p:nvSpPr>
          <p:spPr>
            <a:xfrm>
              <a:off x="5799613" y="2372435"/>
              <a:ext cx="15434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Accountability</a:t>
              </a:r>
              <a:endParaRPr lang="en-US" sz="20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0795C63-FB14-4235-9E85-A02142FA73D5}"/>
              </a:ext>
            </a:extLst>
          </p:cNvPr>
          <p:cNvGrpSpPr/>
          <p:nvPr/>
        </p:nvGrpSpPr>
        <p:grpSpPr>
          <a:xfrm>
            <a:off x="8700051" y="3298805"/>
            <a:ext cx="2087880" cy="1831995"/>
            <a:chOff x="7401560" y="2679045"/>
            <a:chExt cx="2087880" cy="1831995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8126446-6A7B-477F-88CB-9826B94B4BF9}"/>
                </a:ext>
              </a:extLst>
            </p:cNvPr>
            <p:cNvSpPr/>
            <p:nvPr/>
          </p:nvSpPr>
          <p:spPr>
            <a:xfrm>
              <a:off x="7532677" y="2679045"/>
              <a:ext cx="1831995" cy="1831995"/>
            </a:xfrm>
            <a:prstGeom prst="ellipse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E80344-87C2-4B9F-BC2D-50C07BF06C00}"/>
                </a:ext>
              </a:extLst>
            </p:cNvPr>
            <p:cNvSpPr txBox="1"/>
            <p:nvPr/>
          </p:nvSpPr>
          <p:spPr>
            <a:xfrm>
              <a:off x="7401560" y="3395801"/>
              <a:ext cx="20878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6"/>
                  </a:solidFill>
                </a:rPr>
                <a:t>INCORPORATE</a:t>
              </a:r>
              <a:endParaRPr lang="en-US" sz="1400" b="1" dirty="0">
                <a:solidFill>
                  <a:schemeClr val="accent6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F77B357-8A6F-4706-B135-C21DD09CD122}"/>
                </a:ext>
              </a:extLst>
            </p:cNvPr>
            <p:cNvSpPr txBox="1"/>
            <p:nvPr/>
          </p:nvSpPr>
          <p:spPr>
            <a:xfrm>
              <a:off x="7987588" y="3657411"/>
              <a:ext cx="91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Results</a:t>
              </a:r>
              <a:endParaRPr lang="en-US" sz="20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9B798B5-6168-44A6-817C-3EEA034D7236}"/>
              </a:ext>
            </a:extLst>
          </p:cNvPr>
          <p:cNvGrpSpPr/>
          <p:nvPr/>
        </p:nvGrpSpPr>
        <p:grpSpPr>
          <a:xfrm>
            <a:off x="1482307" y="3298805"/>
            <a:ext cx="1831995" cy="1831995"/>
            <a:chOff x="1026160" y="2729845"/>
            <a:chExt cx="1831995" cy="183199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5022B0A-89D0-4877-87D5-27F1F3E7B55B}"/>
                </a:ext>
              </a:extLst>
            </p:cNvPr>
            <p:cNvSpPr txBox="1"/>
            <p:nvPr/>
          </p:nvSpPr>
          <p:spPr>
            <a:xfrm>
              <a:off x="1342717" y="3400434"/>
              <a:ext cx="11988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6"/>
                  </a:solidFill>
                </a:rPr>
                <a:t>IDENTIFY</a:t>
              </a:r>
              <a:endParaRPr lang="en-US" sz="1600" b="1" dirty="0">
                <a:solidFill>
                  <a:schemeClr val="accent6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C9DB395-0DF5-435E-97AA-E8E729DE0752}"/>
                </a:ext>
              </a:extLst>
            </p:cNvPr>
            <p:cNvSpPr txBox="1"/>
            <p:nvPr/>
          </p:nvSpPr>
          <p:spPr>
            <a:xfrm>
              <a:off x="1618325" y="3662044"/>
              <a:ext cx="6476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Trust</a:t>
              </a:r>
              <a:endParaRPr lang="en-US" sz="2000" dirty="0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5FADE46-8440-4EF9-8F0E-0CD7367E65F4}"/>
                </a:ext>
              </a:extLst>
            </p:cNvPr>
            <p:cNvSpPr/>
            <p:nvPr/>
          </p:nvSpPr>
          <p:spPr>
            <a:xfrm>
              <a:off x="1026160" y="2729845"/>
              <a:ext cx="1831995" cy="1831995"/>
            </a:xfrm>
            <a:prstGeom prst="ellipse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081E609-799E-400C-A0BA-707A7A65823D}"/>
              </a:ext>
            </a:extLst>
          </p:cNvPr>
          <p:cNvGrpSpPr/>
          <p:nvPr/>
        </p:nvGrpSpPr>
        <p:grpSpPr>
          <a:xfrm>
            <a:off x="4536764" y="4634592"/>
            <a:ext cx="3505721" cy="1743669"/>
            <a:chOff x="5588000" y="4957880"/>
            <a:chExt cx="2722880" cy="1354301"/>
          </a:xfrm>
        </p:grpSpPr>
        <p:pic>
          <p:nvPicPr>
            <p:cNvPr id="12" name="Picture 3" descr="C:\Users\jstenz\Pictures\Pyramid.png">
              <a:extLst>
                <a:ext uri="{FF2B5EF4-FFF2-40B4-BE49-F238E27FC236}">
                  <a16:creationId xmlns:a16="http://schemas.microsoft.com/office/drawing/2014/main" id="{26A429D6-C09A-4A2F-A536-FD285BE4DE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9872" y="4957880"/>
              <a:ext cx="2330394" cy="1354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7B6A24A-16DF-4E77-B6AB-AE6945948A3B}"/>
                </a:ext>
              </a:extLst>
            </p:cNvPr>
            <p:cNvSpPr/>
            <p:nvPr/>
          </p:nvSpPr>
          <p:spPr>
            <a:xfrm>
              <a:off x="6898640" y="5019040"/>
              <a:ext cx="1412240" cy="1239520"/>
            </a:xfrm>
            <a:custGeom>
              <a:avLst/>
              <a:gdLst>
                <a:gd name="connsiteX0" fmla="*/ 487680 w 1391920"/>
                <a:gd name="connsiteY0" fmla="*/ 0 h 1239520"/>
                <a:gd name="connsiteX1" fmla="*/ 1391920 w 1391920"/>
                <a:gd name="connsiteY1" fmla="*/ 1229360 h 1239520"/>
                <a:gd name="connsiteX2" fmla="*/ 660400 w 1391920"/>
                <a:gd name="connsiteY2" fmla="*/ 1239520 h 1239520"/>
                <a:gd name="connsiteX3" fmla="*/ 0 w 1391920"/>
                <a:gd name="connsiteY3" fmla="*/ 142240 h 1239520"/>
                <a:gd name="connsiteX4" fmla="*/ 487680 w 1391920"/>
                <a:gd name="connsiteY4" fmla="*/ 0 h 1239520"/>
                <a:gd name="connsiteX0" fmla="*/ 508000 w 1412240"/>
                <a:gd name="connsiteY0" fmla="*/ 0 h 1239520"/>
                <a:gd name="connsiteX1" fmla="*/ 1412240 w 1412240"/>
                <a:gd name="connsiteY1" fmla="*/ 1229360 h 1239520"/>
                <a:gd name="connsiteX2" fmla="*/ 680720 w 1412240"/>
                <a:gd name="connsiteY2" fmla="*/ 1239520 h 1239520"/>
                <a:gd name="connsiteX3" fmla="*/ 0 w 1412240"/>
                <a:gd name="connsiteY3" fmla="*/ 132080 h 1239520"/>
                <a:gd name="connsiteX4" fmla="*/ 508000 w 1412240"/>
                <a:gd name="connsiteY4" fmla="*/ 0 h 123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240" h="1239520">
                  <a:moveTo>
                    <a:pt x="508000" y="0"/>
                  </a:moveTo>
                  <a:lnTo>
                    <a:pt x="1412240" y="1229360"/>
                  </a:lnTo>
                  <a:lnTo>
                    <a:pt x="680720" y="1239520"/>
                  </a:lnTo>
                  <a:lnTo>
                    <a:pt x="0" y="132080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104BA46-C5FA-4421-9539-E04F2B84B601}"/>
                </a:ext>
              </a:extLst>
            </p:cNvPr>
            <p:cNvSpPr/>
            <p:nvPr/>
          </p:nvSpPr>
          <p:spPr>
            <a:xfrm>
              <a:off x="5588000" y="5100320"/>
              <a:ext cx="1056640" cy="1137920"/>
            </a:xfrm>
            <a:custGeom>
              <a:avLst/>
              <a:gdLst>
                <a:gd name="connsiteX0" fmla="*/ 0 w 1056640"/>
                <a:gd name="connsiteY0" fmla="*/ 1137920 h 1137920"/>
                <a:gd name="connsiteX1" fmla="*/ 386080 w 1056640"/>
                <a:gd name="connsiteY1" fmla="*/ 1137920 h 1137920"/>
                <a:gd name="connsiteX2" fmla="*/ 1056640 w 1056640"/>
                <a:gd name="connsiteY2" fmla="*/ 20320 h 1137920"/>
                <a:gd name="connsiteX3" fmla="*/ 548640 w 1056640"/>
                <a:gd name="connsiteY3" fmla="*/ 0 h 1137920"/>
                <a:gd name="connsiteX4" fmla="*/ 0 w 1056640"/>
                <a:gd name="connsiteY4" fmla="*/ 1137920 h 113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640" h="1137920">
                  <a:moveTo>
                    <a:pt x="0" y="1137920"/>
                  </a:moveTo>
                  <a:lnTo>
                    <a:pt x="386080" y="1137920"/>
                  </a:lnTo>
                  <a:lnTo>
                    <a:pt x="1056640" y="20320"/>
                  </a:lnTo>
                  <a:lnTo>
                    <a:pt x="548640" y="0"/>
                  </a:lnTo>
                  <a:lnTo>
                    <a:pt x="0" y="113792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z</a:t>
              </a:r>
            </a:p>
          </p:txBody>
        </p:sp>
      </p:grpSp>
      <p:pic>
        <p:nvPicPr>
          <p:cNvPr id="13" name="Picture 4" descr="C:\Users\jstenz\Pictures\0c524288952815c2e476ead0a75bbd79.jpg">
            <a:extLst>
              <a:ext uri="{FF2B5EF4-FFF2-40B4-BE49-F238E27FC236}">
                <a16:creationId xmlns:a16="http://schemas.microsoft.com/office/drawing/2014/main" id="{39149CE1-D4A9-48BE-ACEB-50DFDF79C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4302" y="4949362"/>
            <a:ext cx="1964906" cy="123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8DB0CB32-FD93-4C18-B359-B0C698286D91}"/>
              </a:ext>
            </a:extLst>
          </p:cNvPr>
          <p:cNvGraphicFramePr/>
          <p:nvPr>
            <p:extLst/>
          </p:nvPr>
        </p:nvGraphicFramePr>
        <p:xfrm>
          <a:off x="4841258" y="3735454"/>
          <a:ext cx="2388611" cy="159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6DB96165-659E-4E9A-B978-4697D3634AC1}"/>
              </a:ext>
            </a:extLst>
          </p:cNvPr>
          <p:cNvSpPr/>
          <p:nvPr/>
        </p:nvSpPr>
        <p:spPr>
          <a:xfrm>
            <a:off x="137388" y="3215967"/>
            <a:ext cx="153829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Step 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79D714C-9627-4663-A85A-812FED1ED926}"/>
              </a:ext>
            </a:extLst>
          </p:cNvPr>
          <p:cNvSpPr/>
          <p:nvPr/>
        </p:nvSpPr>
        <p:spPr>
          <a:xfrm>
            <a:off x="2297655" y="1506217"/>
            <a:ext cx="153829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Step 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C507913-54AF-46E5-ADAF-15C928F639B5}"/>
              </a:ext>
            </a:extLst>
          </p:cNvPr>
          <p:cNvSpPr/>
          <p:nvPr/>
        </p:nvSpPr>
        <p:spPr>
          <a:xfrm>
            <a:off x="8309893" y="1506217"/>
            <a:ext cx="153829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Step 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8C019D8-2176-456C-A3BF-D168B86E851B}"/>
              </a:ext>
            </a:extLst>
          </p:cNvPr>
          <p:cNvSpPr/>
          <p:nvPr/>
        </p:nvSpPr>
        <p:spPr>
          <a:xfrm>
            <a:off x="10509957" y="3215967"/>
            <a:ext cx="153829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Step 4</a:t>
            </a: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BAD0333E-F258-4261-8361-EB9F1375EB46}"/>
              </a:ext>
            </a:extLst>
          </p:cNvPr>
          <p:cNvSpPr/>
          <p:nvPr/>
        </p:nvSpPr>
        <p:spPr>
          <a:xfrm rot="21390035">
            <a:off x="2767360" y="3987275"/>
            <a:ext cx="2637360" cy="1465583"/>
          </a:xfrm>
          <a:prstGeom prst="arc">
            <a:avLst>
              <a:gd name="adj1" fmla="val 16200000"/>
              <a:gd name="adj2" fmla="val 20202154"/>
            </a:avLst>
          </a:prstGeom>
          <a:ln w="476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D04DF26F-1C47-4FB4-9749-D227F86D5667}"/>
              </a:ext>
            </a:extLst>
          </p:cNvPr>
          <p:cNvSpPr/>
          <p:nvPr/>
        </p:nvSpPr>
        <p:spPr>
          <a:xfrm rot="20172795" flipH="1">
            <a:off x="6455884" y="3370663"/>
            <a:ext cx="1408376" cy="1121042"/>
          </a:xfrm>
          <a:prstGeom prst="arc">
            <a:avLst>
              <a:gd name="adj1" fmla="val 16200000"/>
              <a:gd name="adj2" fmla="val 19707138"/>
            </a:avLst>
          </a:prstGeom>
          <a:ln w="476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CA7D8765-D28A-4A07-A2D8-C42CDF477CF1}"/>
              </a:ext>
            </a:extLst>
          </p:cNvPr>
          <p:cNvSpPr/>
          <p:nvPr/>
        </p:nvSpPr>
        <p:spPr>
          <a:xfrm rot="758526">
            <a:off x="4347746" y="3463640"/>
            <a:ext cx="1315697" cy="1047271"/>
          </a:xfrm>
          <a:prstGeom prst="arc">
            <a:avLst>
              <a:gd name="adj1" fmla="val 16200000"/>
              <a:gd name="adj2" fmla="val 19961043"/>
            </a:avLst>
          </a:prstGeom>
          <a:ln w="476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90BD935B-F1C6-414A-8387-9BCC3E127D6D}"/>
              </a:ext>
            </a:extLst>
          </p:cNvPr>
          <p:cNvSpPr/>
          <p:nvPr/>
        </p:nvSpPr>
        <p:spPr>
          <a:xfrm rot="276818" flipH="1">
            <a:off x="6666365" y="4016624"/>
            <a:ext cx="2676001" cy="1487056"/>
          </a:xfrm>
          <a:prstGeom prst="arc">
            <a:avLst>
              <a:gd name="adj1" fmla="val 16200000"/>
              <a:gd name="adj2" fmla="val 20202154"/>
            </a:avLst>
          </a:prstGeom>
          <a:ln w="4762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D9FE6A-0C96-42F7-AF39-3B30E2105D6E}"/>
              </a:ext>
            </a:extLst>
          </p:cNvPr>
          <p:cNvSpPr/>
          <p:nvPr/>
        </p:nvSpPr>
        <p:spPr>
          <a:xfrm>
            <a:off x="6829366" y="5167382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>
              <a:spcBef>
                <a:spcPts val="1200"/>
              </a:spcBef>
              <a:buSzPct val="110000"/>
              <a:buFont typeface="Arial" panose="020B0604020202020204" pitchFamily="34" charset="0"/>
              <a:buChar char="•"/>
            </a:pPr>
            <a:r>
              <a:rPr lang="en-US" sz="2000" dirty="0"/>
              <a:t>bid-ability</a:t>
            </a:r>
          </a:p>
          <a:p>
            <a:pPr marL="800100" lvl="1" indent="-342900">
              <a:spcBef>
                <a:spcPts val="1200"/>
              </a:spcBef>
              <a:buSzPct val="110000"/>
              <a:buFont typeface="Arial" panose="020B0604020202020204" pitchFamily="34" charset="0"/>
              <a:buChar char="•"/>
            </a:pPr>
            <a:r>
              <a:rPr lang="en-US" sz="2000" dirty="0"/>
              <a:t>constructability</a:t>
            </a:r>
          </a:p>
          <a:p>
            <a:pPr marL="800100" lvl="1" indent="-342900">
              <a:spcBef>
                <a:spcPts val="1200"/>
              </a:spcBef>
              <a:buSzPct val="110000"/>
              <a:buFont typeface="Arial" panose="020B0604020202020204" pitchFamily="34" charset="0"/>
              <a:buChar char="•"/>
            </a:pPr>
            <a:r>
              <a:rPr lang="en-US" sz="2000" dirty="0"/>
              <a:t>overall plan quality</a:t>
            </a:r>
            <a:endParaRPr lang="en-US" sz="1600" dirty="0">
              <a:latin typeface="Montserrat" panose="000005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0747FE-618D-472D-B84B-F573AF2BF949}"/>
              </a:ext>
            </a:extLst>
          </p:cNvPr>
          <p:cNvSpPr txBox="1"/>
          <p:nvPr/>
        </p:nvSpPr>
        <p:spPr>
          <a:xfrm>
            <a:off x="7261037" y="4764696"/>
            <a:ext cx="134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IMPROVED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0F04285-5ABE-476A-8DB6-45300397FDCF}"/>
              </a:ext>
            </a:extLst>
          </p:cNvPr>
          <p:cNvSpPr/>
          <p:nvPr/>
        </p:nvSpPr>
        <p:spPr>
          <a:xfrm>
            <a:off x="8705308" y="10927"/>
            <a:ext cx="3201518" cy="1138773"/>
          </a:xfrm>
          <a:prstGeom prst="rect">
            <a:avLst/>
          </a:prstGeom>
          <a:effectLst>
            <a:outerShdw blurRad="139700" dist="50800" dir="4620000" algn="ctr" rotWithShape="0">
              <a:srgbClr val="000000">
                <a:alpha val="29000"/>
              </a:srgbClr>
            </a:outerShdw>
            <a:reflection stA="59000" endPos="0" dist="50800" dir="5400000" sy="-100000" algn="bl" rotWithShape="0"/>
          </a:effectLst>
        </p:spPr>
        <p:txBody>
          <a:bodyPr wrap="none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PS&amp;E C-Rev</a:t>
            </a:r>
          </a:p>
          <a:p>
            <a:pPr algn="r"/>
            <a:r>
              <a:rPr lang="en-US" sz="2800" b="1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Road Map</a:t>
            </a:r>
            <a:endParaRPr lang="en-US" sz="2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0658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5F4671-41A0-4BDB-A9F0-C17105183313}"/>
              </a:ext>
            </a:extLst>
          </p:cNvPr>
          <p:cNvSpPr/>
          <p:nvPr/>
        </p:nvSpPr>
        <p:spPr>
          <a:xfrm>
            <a:off x="7975942" y="258066"/>
            <a:ext cx="3930884" cy="707886"/>
          </a:xfrm>
          <a:prstGeom prst="rect">
            <a:avLst/>
          </a:prstGeom>
          <a:effectLst>
            <a:outerShdw blurRad="139700" dist="50800" dir="4620000" algn="ctr" rotWithShape="0">
              <a:srgbClr val="000000">
                <a:alpha val="29000"/>
              </a:srgbClr>
            </a:outerShdw>
            <a:reflection stA="59000" endPos="0" dist="50800" dir="5400000" sy="-100000" algn="bl" rotWithShape="0"/>
          </a:effectLst>
        </p:spPr>
        <p:txBody>
          <a:bodyPr wrap="none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Your Panelists</a:t>
            </a:r>
            <a:endParaRPr lang="en-US" sz="40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9" name="Picture 8">
            <a:extLst/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1279" y="1965960"/>
            <a:ext cx="2594610" cy="31089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7467" y="1965960"/>
            <a:ext cx="2519359" cy="31089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81279" y="5187285"/>
            <a:ext cx="2720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Montserrat" panose="00000500000000000000" pitchFamily="2" charset="0"/>
              </a:rPr>
              <a:t>Ryan Luck, P.E.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83077" y="5187285"/>
            <a:ext cx="2720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Montserrat" panose="00000500000000000000" pitchFamily="2" charset="0"/>
              </a:rPr>
              <a:t>Jason Roselle, P.E.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0420" y="1965960"/>
            <a:ext cx="2487168" cy="31089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553580" y="5187285"/>
            <a:ext cx="2720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Montserrat" panose="00000500000000000000" pitchFamily="2" charset="0"/>
              </a:rPr>
              <a:t>John Wilkerson, P.E.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119" y="1965960"/>
            <a:ext cx="2360818" cy="31089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6318328" y="5187285"/>
            <a:ext cx="2720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Montserrat" panose="00000500000000000000" pitchFamily="2" charset="0"/>
              </a:rPr>
              <a:t>Beau Hansen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12401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97280" y="2078339"/>
            <a:ext cx="9997440" cy="1849927"/>
          </a:xfrm>
        </p:spPr>
        <p:txBody>
          <a:bodyPr>
            <a:noAutofit/>
          </a:bodyPr>
          <a:lstStyle/>
          <a:p>
            <a:r>
              <a:rPr lang="en-US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Please enter your email address in the question box now to receive a form.</a:t>
            </a:r>
            <a:br>
              <a:rPr lang="en-US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</a:br>
            <a:endParaRPr lang="en-US" dirty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5F4671-41A0-4BDB-A9F0-C17105183313}"/>
              </a:ext>
            </a:extLst>
          </p:cNvPr>
          <p:cNvSpPr/>
          <p:nvPr/>
        </p:nvSpPr>
        <p:spPr>
          <a:xfrm>
            <a:off x="6368130" y="258066"/>
            <a:ext cx="5538696" cy="707886"/>
          </a:xfrm>
          <a:prstGeom prst="rect">
            <a:avLst/>
          </a:prstGeom>
          <a:effectLst>
            <a:outerShdw blurRad="139700" dist="50800" dir="4620000" algn="ctr" rotWithShape="0">
              <a:srgbClr val="000000">
                <a:alpha val="29000"/>
              </a:srgbClr>
            </a:outerShdw>
            <a:reflection stA="59000" endPos="0" dist="50800" dir="5400000" sy="-100000" algn="bl" rotWithShape="0"/>
          </a:effectLst>
        </p:spPr>
        <p:txBody>
          <a:bodyPr wrap="none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Self-Reporting Form</a:t>
            </a:r>
            <a:endParaRPr lang="en-US" sz="40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Arrow: Right 6"/>
          <p:cNvSpPr/>
          <p:nvPr/>
        </p:nvSpPr>
        <p:spPr>
          <a:xfrm>
            <a:off x="3998595" y="3928266"/>
            <a:ext cx="4194810" cy="1897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05732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97280" y="1849739"/>
            <a:ext cx="9997440" cy="1849927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Leveraging PS&amp;E C-Rev to Reduce Risk on Alt Delivery Projects</a:t>
            </a:r>
            <a:br>
              <a:rPr lang="en-US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</a:br>
            <a:br>
              <a:rPr lang="en-US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</a:br>
            <a:r>
              <a:rPr lang="en-US" sz="36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Wed, Feb 13, 2019 1:00 pm EST</a:t>
            </a:r>
            <a:br>
              <a:rPr lang="en-US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</a:br>
            <a:endParaRPr lang="en-US" dirty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5F4671-41A0-4BDB-A9F0-C17105183313}"/>
              </a:ext>
            </a:extLst>
          </p:cNvPr>
          <p:cNvSpPr/>
          <p:nvPr/>
        </p:nvSpPr>
        <p:spPr>
          <a:xfrm>
            <a:off x="8088153" y="258066"/>
            <a:ext cx="3818673" cy="707886"/>
          </a:xfrm>
          <a:prstGeom prst="rect">
            <a:avLst/>
          </a:prstGeom>
          <a:effectLst>
            <a:outerShdw blurRad="139700" dist="50800" dir="4620000" algn="ctr" rotWithShape="0">
              <a:srgbClr val="000000">
                <a:alpha val="29000"/>
              </a:srgbClr>
            </a:outerShdw>
            <a:reflection stA="59000" endPos="0" dist="50800" dir="5400000" sy="-100000" algn="bl" rotWithShape="0"/>
          </a:effectLst>
        </p:spPr>
        <p:txBody>
          <a:bodyPr wrap="none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Next Webinar</a:t>
            </a:r>
            <a:endParaRPr lang="en-US" sz="40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8660" y="4280534"/>
            <a:ext cx="3154680" cy="23660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1179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2207" y="1486274"/>
            <a:ext cx="7347585" cy="48839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2867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25168" y="5578334"/>
            <a:ext cx="6092190" cy="118822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Montserrat" panose="00000500000000000000" pitchFamily="2" charset="0"/>
                <a:ea typeface="Lato Semibold" panose="020F0502020204030203" pitchFamily="34" charset="0"/>
                <a:cs typeface="Lato Semibold" panose="020F0502020204030203" pitchFamily="34" charset="0"/>
              </a:rPr>
              <a:t>Attendee Polls</a:t>
            </a:r>
          </a:p>
        </p:txBody>
      </p:sp>
      <p:sp>
        <p:nvSpPr>
          <p:cNvPr id="6" name="Subtitle 5"/>
          <p:cNvSpPr>
            <a:spLocks noGrp="1"/>
          </p:cNvSpPr>
          <p:nvPr>
            <p:ph idx="1"/>
          </p:nvPr>
        </p:nvSpPr>
        <p:spPr>
          <a:xfrm>
            <a:off x="1097280" y="3017520"/>
            <a:ext cx="5737860" cy="38771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latin typeface="Montserrat" panose="00000500000000000000" pitchFamily="2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5F4671-41A0-4BDB-A9F0-C17105183313}"/>
              </a:ext>
            </a:extLst>
          </p:cNvPr>
          <p:cNvSpPr/>
          <p:nvPr/>
        </p:nvSpPr>
        <p:spPr>
          <a:xfrm>
            <a:off x="7479011" y="258066"/>
            <a:ext cx="4427815" cy="769441"/>
          </a:xfrm>
          <a:prstGeom prst="rect">
            <a:avLst/>
          </a:prstGeom>
          <a:effectLst>
            <a:outerShdw blurRad="139700" dist="50800" dir="4620000" algn="ctr" rotWithShape="0">
              <a:srgbClr val="000000">
                <a:alpha val="29000"/>
              </a:srgbClr>
            </a:outerShdw>
            <a:reflection stA="59000" endPos="0" dist="50800" dir="5400000" sy="-100000" algn="bl" rotWithShape="0"/>
          </a:effectLst>
        </p:spPr>
        <p:txBody>
          <a:bodyPr wrap="none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Attendee Polls</a:t>
            </a:r>
            <a:endParaRPr lang="en-US" sz="4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7545" y="933788"/>
            <a:ext cx="4907436" cy="49074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1951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5F4671-41A0-4BDB-A9F0-C17105183313}"/>
              </a:ext>
            </a:extLst>
          </p:cNvPr>
          <p:cNvSpPr/>
          <p:nvPr/>
        </p:nvSpPr>
        <p:spPr>
          <a:xfrm>
            <a:off x="7777169" y="258066"/>
            <a:ext cx="4129657" cy="769441"/>
          </a:xfrm>
          <a:prstGeom prst="rect">
            <a:avLst/>
          </a:prstGeom>
          <a:effectLst>
            <a:outerShdw blurRad="139700" dist="50800" dir="4620000" algn="ctr" rotWithShape="0">
              <a:srgbClr val="000000">
                <a:alpha val="29000"/>
              </a:srgbClr>
            </a:outerShdw>
            <a:reflection stA="59000" endPos="0" dist="50800" dir="5400000" sy="-100000" algn="bl" rotWithShape="0"/>
          </a:effectLst>
        </p:spPr>
        <p:txBody>
          <a:bodyPr wrap="none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Introductions</a:t>
            </a:r>
            <a:endParaRPr lang="en-US" sz="4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0" y="0"/>
            <a:ext cx="0" cy="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123889" y="2159569"/>
            <a:ext cx="4073372" cy="30006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432514" y="5935851"/>
            <a:ext cx="3456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Montserrat" panose="00000500000000000000" pitchFamily="2" charset="0"/>
              </a:rPr>
              <a:t>Glenn Page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9999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525" y="136292"/>
            <a:ext cx="6646380" cy="64449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94530" y="1466438"/>
            <a:ext cx="529747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anose="00000500000000000000" pitchFamily="2" charset="0"/>
              </a:rPr>
              <a:t>AASHTO Innovation Initiative (A.I.I.)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anose="00000500000000000000" pitchFamily="2" charset="0"/>
              </a:rPr>
              <a:t>AASHTO </a:t>
            </a:r>
            <a:r>
              <a:rPr lang="en-US" sz="2400" dirty="0" err="1">
                <a:latin typeface="Montserrat" panose="00000500000000000000" pitchFamily="2" charset="0"/>
              </a:rPr>
              <a:t>Re:source</a:t>
            </a:r>
            <a:r>
              <a:rPr lang="en-US" sz="2400" dirty="0">
                <a:latin typeface="Montserrat" panose="00000500000000000000" pitchFamily="2" charset="0"/>
              </a:rPr>
              <a:t>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Montserrat" panose="00000500000000000000" pitchFamily="2" charset="0"/>
              </a:rPr>
              <a:t>AASHTOWare</a:t>
            </a:r>
            <a:endParaRPr lang="en-US" sz="2400" dirty="0">
              <a:latin typeface="Montserrat" panose="00000500000000000000" pitchFamily="2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anose="00000500000000000000" pitchFamily="2" charset="0"/>
              </a:rPr>
              <a:t>National Transportation Product Evaluation Program (NTPEP)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" panose="00000500000000000000" pitchFamily="2" charset="0"/>
              </a:rPr>
              <a:t>Development AASHTO Materials Specifications (DAMS)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54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0125" y="1690688"/>
            <a:ext cx="5884915" cy="48192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Montserrat" panose="00000500000000000000" pitchFamily="2" charset="0"/>
              </a:rPr>
              <a:t>Formally established in 1999 &amp; Operating since 2000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Montserrat" panose="00000500000000000000" pitchFamily="2" charset="0"/>
              </a:rPr>
              <a:t>Formerly called </a:t>
            </a:r>
            <a:r>
              <a:rPr lang="en-US" sz="2400" i="1" dirty="0">
                <a:latin typeface="Montserrat" panose="00000500000000000000" pitchFamily="2" charset="0"/>
              </a:rPr>
              <a:t>Technology Implementation Group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Montserrat" panose="00000500000000000000" pitchFamily="2" charset="0"/>
              </a:rPr>
              <a:t>Facilitate the implementation of  </a:t>
            </a:r>
            <a:r>
              <a:rPr lang="en-US" sz="2400" b="1" dirty="0">
                <a:latin typeface="Montserrat" panose="00000500000000000000" pitchFamily="2" charset="0"/>
              </a:rPr>
              <a:t>high-payoff</a:t>
            </a:r>
            <a:r>
              <a:rPr lang="en-US" sz="2400" dirty="0">
                <a:latin typeface="Montserrat" panose="00000500000000000000" pitchFamily="2" charset="0"/>
              </a:rPr>
              <a:t>, </a:t>
            </a:r>
            <a:r>
              <a:rPr lang="en-US" sz="2400" b="1" dirty="0">
                <a:latin typeface="Montserrat" panose="00000500000000000000" pitchFamily="2" charset="0"/>
              </a:rPr>
              <a:t>ready-to-use</a:t>
            </a:r>
            <a:r>
              <a:rPr lang="en-US" sz="2400" dirty="0">
                <a:latin typeface="Montserrat" panose="00000500000000000000" pitchFamily="2" charset="0"/>
              </a:rPr>
              <a:t>,  </a:t>
            </a:r>
            <a:r>
              <a:rPr lang="en-US" sz="2400" b="1" dirty="0">
                <a:latin typeface="Montserrat" panose="00000500000000000000" pitchFamily="2" charset="0"/>
              </a:rPr>
              <a:t>innovative technologies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Montserrat" panose="00000500000000000000" pitchFamily="2" charset="0"/>
              </a:rPr>
              <a:t>Focus Technologies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Montserrat" panose="00000500000000000000" pitchFamily="2" charset="0"/>
              </a:rPr>
              <a:t>Additionally Selected Technologies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60860" y="4720656"/>
            <a:ext cx="3562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Support the implementation of 100+ technologies since 2001</a:t>
            </a:r>
          </a:p>
          <a:p>
            <a:endParaRPr lang="en-US" sz="20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6312" y="1460544"/>
            <a:ext cx="6185563" cy="3111413"/>
          </a:xfrm>
          <a:prstGeom prst="rect">
            <a:avLst/>
          </a:prstGeom>
        </p:spPr>
      </p:pic>
      <p:sp>
        <p:nvSpPr>
          <p:cNvPr id="9" name="Rectangle 8">
            <a:extLst/>
          </p:cNvPr>
          <p:cNvSpPr/>
          <p:nvPr/>
        </p:nvSpPr>
        <p:spPr>
          <a:xfrm>
            <a:off x="8070519" y="258066"/>
            <a:ext cx="3836307" cy="769441"/>
          </a:xfrm>
          <a:prstGeom prst="rect">
            <a:avLst/>
          </a:prstGeom>
          <a:effectLst>
            <a:outerShdw blurRad="139700" dist="50800" dir="4620000" algn="ctr" rotWithShape="0">
              <a:srgbClr val="000000">
                <a:alpha val="29000"/>
              </a:srgbClr>
            </a:outerShdw>
            <a:reflection stA="59000" endPos="0" dist="50800" dir="5400000" sy="-100000" algn="bl" rotWithShape="0"/>
          </a:effectLst>
        </p:spPr>
        <p:txBody>
          <a:bodyPr wrap="none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All About AII</a:t>
            </a:r>
            <a:endParaRPr lang="en-US" sz="4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791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Right 4"/>
          <p:cNvSpPr/>
          <p:nvPr/>
        </p:nvSpPr>
        <p:spPr>
          <a:xfrm>
            <a:off x="2222098" y="3683628"/>
            <a:ext cx="65151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587" y="3312997"/>
            <a:ext cx="1300593" cy="13005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0105" y="3330748"/>
            <a:ext cx="1300593" cy="13005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2000" y="3345346"/>
            <a:ext cx="1300593" cy="1300593"/>
          </a:xfrm>
          <a:prstGeom prst="rect">
            <a:avLst/>
          </a:prstGeom>
        </p:spPr>
      </p:pic>
      <p:sp>
        <p:nvSpPr>
          <p:cNvPr id="11" name="Arrow: Right 10"/>
          <p:cNvSpPr/>
          <p:nvPr/>
        </p:nvSpPr>
        <p:spPr>
          <a:xfrm>
            <a:off x="4920594" y="3683628"/>
            <a:ext cx="65151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/>
          <p:cNvSpPr/>
          <p:nvPr/>
        </p:nvSpPr>
        <p:spPr>
          <a:xfrm>
            <a:off x="7785735" y="3713173"/>
            <a:ext cx="65151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5378" y="3286595"/>
            <a:ext cx="1126933" cy="11269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6065" y="3265075"/>
            <a:ext cx="1126933" cy="11269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7367" y="1986002"/>
            <a:ext cx="1126933" cy="11269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6065" y="1986003"/>
            <a:ext cx="1126933" cy="11269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671" y="4565667"/>
            <a:ext cx="1126933" cy="11269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9358" y="4565668"/>
            <a:ext cx="1126933" cy="112693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57200" y="5052060"/>
            <a:ext cx="1764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Research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12671" y="5052060"/>
            <a:ext cx="17648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Lead States Pursue Practical Applications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09847" y="5052060"/>
            <a:ext cx="1764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AII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532169" y="5866259"/>
            <a:ext cx="1764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Industry Practice</a:t>
            </a:r>
          </a:p>
        </p:txBody>
      </p:sp>
      <p:sp>
        <p:nvSpPr>
          <p:cNvPr id="23" name="Rectangle 22">
            <a:extLst/>
          </p:cNvPr>
          <p:cNvSpPr/>
          <p:nvPr/>
        </p:nvSpPr>
        <p:spPr>
          <a:xfrm>
            <a:off x="3059532" y="258066"/>
            <a:ext cx="8847294" cy="646331"/>
          </a:xfrm>
          <a:prstGeom prst="rect">
            <a:avLst/>
          </a:prstGeom>
          <a:effectLst>
            <a:outerShdw blurRad="139700" dist="50800" dir="4620000" algn="ctr" rotWithShape="0">
              <a:srgbClr val="000000">
                <a:alpha val="29000"/>
              </a:srgbClr>
            </a:outerShdw>
            <a:reflection stA="59000" endPos="0" dist="50800" dir="5400000" sy="-100000" algn="bl" rotWithShape="0"/>
          </a:effectLst>
        </p:spPr>
        <p:txBody>
          <a:bodyPr wrap="none">
            <a:spAutoFit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AII’s Role in the Technology Lifecycle</a:t>
            </a:r>
            <a:endParaRPr lang="en-US" sz="36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9633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SHTO PowerPoint Templates.potx [Read-Only]" id="{32AFF58C-827F-4817-ACCA-5AA8FB958CEF}" vid="{F7C30E0C-26D3-47FA-9852-53013F53C778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SHTO PowerPoint Templates.potx [Read-Only]" id="{32AFF58C-827F-4817-ACCA-5AA8FB958CEF}" vid="{2508AC9B-83D8-4DF9-A5AA-54A06E333D9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4285EDC39A0948BFA0351374156B50" ma:contentTypeVersion="8" ma:contentTypeDescription="Create a new document." ma:contentTypeScope="" ma:versionID="a6410b7633535f29ec9bae67f31347ba">
  <xsd:schema xmlns:xsd="http://www.w3.org/2001/XMLSchema" xmlns:xs="http://www.w3.org/2001/XMLSchema" xmlns:p="http://schemas.microsoft.com/office/2006/metadata/properties" xmlns:ns1="http://schemas.microsoft.com/sharepoint/v3" xmlns:ns2="c246ee03-080f-45a4-927d-779cdf8174ad" xmlns:ns3="http://schemas.microsoft.com/sharepoint/v3/fields" targetNamespace="http://schemas.microsoft.com/office/2006/metadata/properties" ma:root="true" ma:fieldsID="dd5e729fc193b9a459ffd6e942eff2ce" ns1:_="" ns2:_="" ns3:_="">
    <xsd:import namespace="http://schemas.microsoft.com/sharepoint/v3"/>
    <xsd:import namespace="c246ee03-080f-45a4-927d-779cdf8174ad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Abstract" minOccurs="0"/>
                <xsd:element ref="ns2:DatePosted" minOccurs="0"/>
                <xsd:element ref="ns2:DocumentKeywords" minOccurs="0"/>
                <xsd:element ref="ns2:DocumentNotes" minOccurs="0"/>
                <xsd:element ref="ns2:DocumentCategory" minOccurs="0"/>
                <xsd:element ref="ns2:Committee" minOccurs="0"/>
                <xsd:element ref="ns3:_DCDateCreat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46ee03-080f-45a4-927d-779cdf8174ad" elementFormDefault="qualified">
    <xsd:import namespace="http://schemas.microsoft.com/office/2006/documentManagement/types"/>
    <xsd:import namespace="http://schemas.microsoft.com/office/infopath/2007/PartnerControls"/>
    <xsd:element name="Abstract" ma:index="10" nillable="true" ma:displayName="Abstract" ma:internalName="Abstract">
      <xsd:simpleType>
        <xsd:restriction base="dms:Text"/>
      </xsd:simpleType>
    </xsd:element>
    <xsd:element name="DatePosted" ma:index="11" nillable="true" ma:displayName="DatePosted" ma:internalName="DatePosted">
      <xsd:simpleType>
        <xsd:restriction base="dms:DateTime"/>
      </xsd:simpleType>
    </xsd:element>
    <xsd:element name="DocumentKeywords" ma:index="12" nillable="true" ma:displayName="DocumentKeywords" ma:internalName="DocumentKeywords">
      <xsd:simpleType>
        <xsd:restriction base="dms:Text"/>
      </xsd:simpleType>
    </xsd:element>
    <xsd:element name="DocumentNotes" ma:index="13" nillable="true" ma:displayName="DocumentNotes" ma:internalName="DocumentNotes">
      <xsd:simpleType>
        <xsd:restriction base="dms:Note">
          <xsd:maxLength value="255"/>
        </xsd:restriction>
      </xsd:simpleType>
    </xsd:element>
    <xsd:element name="DocumentCategory" ma:index="14" nillable="true" ma:displayName="DocumentCategory" ma:internalName="DocumentCategory">
      <xsd:simpleType>
        <xsd:restriction base="dms:Text"/>
      </xsd:simpleType>
    </xsd:element>
    <xsd:element name="Committee" ma:index="15" nillable="true" ma:displayName="Committee" ma:internalName="Committe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16" nillable="true" ma:displayName="Date Created" ma:description="The date on which this resource was created" ma:format="DateTime" ma:internalName="_DCDateCreated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Category xmlns="c246ee03-080f-45a4-927d-779cdf8174ad" xsi:nil="true"/>
    <Committee xmlns="c246ee03-080f-45a4-927d-779cdf8174ad" xsi:nil="true"/>
    <PublishingExpirationDate xmlns="http://schemas.microsoft.com/sharepoint/v3" xsi:nil="true"/>
    <Abstract xmlns="c246ee03-080f-45a4-927d-779cdf8174ad">AASHTO Innovation Initiative PS&amp;E C-Rev Overview</Abstract>
    <PublishingStartDate xmlns="http://schemas.microsoft.com/sharepoint/v3" xsi:nil="true"/>
    <DocumentKeywords xmlns="c246ee03-080f-45a4-927d-779cdf8174ad">AASHTO Innovation Initiative PS&amp;E C-Rev Overview</DocumentKeywords>
    <DocumentNotes xmlns="c246ee03-080f-45a4-927d-779cdf8174ad">AASHTO Innovation Initiative PS&amp;E C-Rev Overview</DocumentNotes>
    <DatePosted xmlns="c246ee03-080f-45a4-927d-779cdf8174ad" xsi:nil="true"/>
    <_DCDateCreated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F9469E75-E175-46D1-B89D-7DF5BD3A619E}"/>
</file>

<file path=customXml/itemProps2.xml><?xml version="1.0" encoding="utf-8"?>
<ds:datastoreItem xmlns:ds="http://schemas.openxmlformats.org/officeDocument/2006/customXml" ds:itemID="{0635E74B-9A9F-4986-B6CF-A030D3121E65}"/>
</file>

<file path=customXml/itemProps3.xml><?xml version="1.0" encoding="utf-8"?>
<ds:datastoreItem xmlns:ds="http://schemas.openxmlformats.org/officeDocument/2006/customXml" ds:itemID="{12220C15-395E-4D2B-8DCC-88F19A2EE61F}"/>
</file>

<file path=docProps/app.xml><?xml version="1.0" encoding="utf-8"?>
<Properties xmlns="http://schemas.openxmlformats.org/officeDocument/2006/extended-properties" xmlns:vt="http://schemas.openxmlformats.org/officeDocument/2006/docPropsVTypes">
  <Template>AASHTO PowerPoint Templates</Template>
  <TotalTime>5971</TotalTime>
  <Words>1977</Words>
  <Application>Microsoft Office PowerPoint</Application>
  <PresentationFormat>Widescreen</PresentationFormat>
  <Paragraphs>542</Paragraphs>
  <Slides>46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60" baseType="lpstr">
      <vt:lpstr>Arial</vt:lpstr>
      <vt:lpstr>Calibri</vt:lpstr>
      <vt:lpstr>Calibri Light</vt:lpstr>
      <vt:lpstr>Frutiger Next LT W1G</vt:lpstr>
      <vt:lpstr>Gill Sans</vt:lpstr>
      <vt:lpstr>Lato Semibold</vt:lpstr>
      <vt:lpstr>Montserrat</vt:lpstr>
      <vt:lpstr>Montserrat SemiBold</vt:lpstr>
      <vt:lpstr>Tahoma</vt:lpstr>
      <vt:lpstr>verdana</vt:lpstr>
      <vt:lpstr>Wingdings</vt:lpstr>
      <vt:lpstr>ヒラギノ角ゴ Pro W3</vt:lpstr>
      <vt:lpstr>Office Theme</vt:lpstr>
      <vt:lpstr>Custom Design</vt:lpstr>
      <vt:lpstr>PowerPoint Presentation</vt:lpstr>
      <vt:lpstr>The objectives of the webinar today are to be able to:</vt:lpstr>
      <vt:lpstr>PowerPoint Presentation</vt:lpstr>
      <vt:lpstr>Please participate…</vt:lpstr>
      <vt:lpstr>Attendee Polls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Attendee Polls</vt:lpstr>
      <vt:lpstr>PowerPoint Presentation</vt:lpstr>
      <vt:lpstr>Ryan P. Luck, 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Please enter your email address in the question box now to receive a form. </vt:lpstr>
      <vt:lpstr>Leveraging PS&amp;E C-Rev to Reduce Risk on Alt Delivery Projects  Wed, Feb 13, 2019 1:00 pm EST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Stenz, Josh - DOT (DTSD Consultant)</dc:creator>
  <cp:lastModifiedBy>Albert, Alexandra</cp:lastModifiedBy>
  <cp:revision>128</cp:revision>
  <cp:lastPrinted>2018-11-29T16:16:01Z</cp:lastPrinted>
  <dcterms:created xsi:type="dcterms:W3CDTF">2018-11-20T19:17:39Z</dcterms:created>
  <dcterms:modified xsi:type="dcterms:W3CDTF">2018-12-12T19:19:18Z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0x010100144285EDC39A0948BFA0351374156B50</vt:lpwstr>
  </property>
</Properties>
</file>