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Default Extension="rels" ContentType="application/vnd.openxmlformats-package.relationship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jpg" ContentType="image/jpe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Default Extension="png" ContentType="image/png"/>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Default Extension="jpeg" ContentType="image/jpeg"/>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72" r:id="rId3"/>
    <p:sldId id="271" r:id="rId4"/>
    <p:sldId id="261" r:id="rId5"/>
    <p:sldId id="262" r:id="rId6"/>
    <p:sldId id="257" r:id="rId7"/>
    <p:sldId id="274" r:id="rId8"/>
    <p:sldId id="275" r:id="rId9"/>
    <p:sldId id="258" r:id="rId10"/>
    <p:sldId id="259" r:id="rId11"/>
    <p:sldId id="260" r:id="rId12"/>
    <p:sldId id="263" r:id="rId13"/>
    <p:sldId id="264" r:id="rId14"/>
    <p:sldId id="265" r:id="rId15"/>
    <p:sldId id="273" r:id="rId16"/>
    <p:sldId id="276" r:id="rId17"/>
    <p:sldId id="277" r:id="rId18"/>
    <p:sldId id="266" r:id="rId19"/>
    <p:sldId id="270" r:id="rId20"/>
    <p:sldId id="267" r:id="rId21"/>
    <p:sldId id="268" r:id="rId22"/>
    <p:sldId id="269" r:id="rId23"/>
    <p:sldId id="278" r:id="rId2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43" d="100"/>
          <a:sy n="43" d="100"/>
        </p:scale>
        <p:origin x="-108" y="-186"/>
      </p:cViewPr>
      <p:guideLst>
        <p:guide orient="horz" pos="2160"/>
        <p:guide pos="2880"/>
      </p:guideLst>
    </p:cSldViewPr>
  </p:slideViewPr>
  <p:notesTextViewPr>
    <p:cViewPr>
      <p:scale>
        <a:sx n="1" d="1"/>
        <a:sy n="1" d="1"/>
      </p:scale>
      <p:origin x="0" y="0"/>
    </p:cViewPr>
  </p:notesTextViewPr>
  <p:notesViewPr>
    <p:cSldViewPr>
      <p:cViewPr>
        <p:scale>
          <a:sx n="66" d="100"/>
          <a:sy n="66" d="100"/>
        </p:scale>
        <p:origin x="-120" y="15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85E176F1-E573-43CB-AECA-0D2EEA846B66}" type="datetimeFigureOut">
              <a:rPr lang="en-US" smtClean="0"/>
              <a:t>9/8/2011</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8FBE5A18-56E5-40DD-9B14-D8CAF4CCBC94}" type="slidenum">
              <a:rPr lang="en-US" smtClean="0"/>
              <a:t>‹#›</a:t>
            </a:fld>
            <a:endParaRPr lang="en-US"/>
          </a:p>
        </p:txBody>
      </p:sp>
    </p:spTree>
    <p:extLst>
      <p:ext uri="{BB962C8B-B14F-4D97-AF65-F5344CB8AC3E}">
        <p14:creationId xmlns:p14="http://schemas.microsoft.com/office/powerpoint/2010/main" val="2395686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buFont typeface="Arial" pitchFamily="34" charset="0"/>
              <a:buChar char="•"/>
            </a:pPr>
            <a:r>
              <a:rPr lang="en-US" dirty="0" smtClean="0"/>
              <a:t>This presentation is based on the value engineering study that was conducted for the NCHRP to support the NCHRP Project 10-07, Task 302.</a:t>
            </a:r>
          </a:p>
          <a:p>
            <a:pPr marL="181240" indent="-181240">
              <a:buFont typeface="Arial" pitchFamily="34" charset="0"/>
              <a:buChar char="•"/>
            </a:pPr>
            <a:r>
              <a:rPr lang="en-US" dirty="0" smtClean="0"/>
              <a:t>The task was requested from the American Association of State Transportation Officials (AASHTO)</a:t>
            </a:r>
          </a:p>
          <a:p>
            <a:pPr marL="181240" indent="-181240">
              <a:buFont typeface="Arial" pitchFamily="34" charset="0"/>
              <a:buChar char="•"/>
            </a:pPr>
            <a:r>
              <a:rPr lang="en-US" dirty="0" smtClean="0"/>
              <a:t>The VE study was conducted at the Iowa Department of Transportation with a study team consisting of:</a:t>
            </a:r>
          </a:p>
          <a:p>
            <a:pPr marL="664546" lvl="1" indent="-181240">
              <a:buFont typeface="Arial" pitchFamily="34" charset="0"/>
              <a:buChar char="•"/>
            </a:pPr>
            <a:r>
              <a:rPr lang="en-US" dirty="0" smtClean="0"/>
              <a:t>Renee L. Hoekstra, CVS, RH &amp; Associates – the VE team leader</a:t>
            </a:r>
          </a:p>
          <a:p>
            <a:pPr marL="664546" lvl="1" indent="-181240">
              <a:buFont typeface="Arial" pitchFamily="34" charset="0"/>
              <a:buChar char="•"/>
            </a:pPr>
            <a:r>
              <a:rPr lang="en-US" dirty="0" smtClean="0"/>
              <a:t>Jerome </a:t>
            </a:r>
            <a:r>
              <a:rPr lang="en-US" dirty="0" err="1" smtClean="0"/>
              <a:t>Breyer</a:t>
            </a:r>
            <a:r>
              <a:rPr lang="en-US" dirty="0" smtClean="0"/>
              <a:t>, Works Consulting – Technical expert and ADOT representative</a:t>
            </a:r>
          </a:p>
          <a:p>
            <a:pPr marL="664546" lvl="1" indent="-181240">
              <a:buFont typeface="Arial" pitchFamily="34" charset="0"/>
              <a:buChar char="•"/>
            </a:pPr>
            <a:r>
              <a:rPr lang="en-US" dirty="0" smtClean="0"/>
              <a:t>Jun Wu, North Carolina Department of Transportation – technical team member</a:t>
            </a:r>
          </a:p>
          <a:p>
            <a:pPr marL="664546" lvl="1" indent="-181240">
              <a:buFont typeface="Arial" pitchFamily="34" charset="0"/>
              <a:buChar char="•"/>
            </a:pPr>
            <a:r>
              <a:rPr lang="en-US" dirty="0" smtClean="0"/>
              <a:t>Michael </a:t>
            </a:r>
            <a:r>
              <a:rPr lang="en-US" dirty="0" err="1" smtClean="0"/>
              <a:t>Sheffer</a:t>
            </a:r>
            <a:r>
              <a:rPr lang="en-US" dirty="0" smtClean="0"/>
              <a:t>, Maryland State Highway Administration – technical team member</a:t>
            </a:r>
          </a:p>
          <a:p>
            <a:pPr marL="664546" lvl="1" indent="-181240">
              <a:buFont typeface="Arial" pitchFamily="34" charset="0"/>
              <a:buChar char="•"/>
            </a:pPr>
            <a:r>
              <a:rPr lang="en-US" dirty="0" smtClean="0"/>
              <a:t>Thomas Martin, Minnesota Department of Transportation – technical team member</a:t>
            </a:r>
          </a:p>
          <a:p>
            <a:pPr marL="664546" lvl="1" indent="-181240">
              <a:buFont typeface="Arial" pitchFamily="34" charset="0"/>
              <a:buChar char="•"/>
            </a:pPr>
            <a:r>
              <a:rPr lang="en-US" dirty="0" err="1" smtClean="0"/>
              <a:t>Peggi</a:t>
            </a:r>
            <a:r>
              <a:rPr lang="en-US" dirty="0" smtClean="0"/>
              <a:t> Knight, Iowa Department of Transportation – technical team member</a:t>
            </a:r>
          </a:p>
          <a:p>
            <a:pPr marL="664546" lvl="1" indent="-181240">
              <a:buFont typeface="Arial" pitchFamily="34" charset="0"/>
              <a:buChar char="•"/>
            </a:pPr>
            <a:r>
              <a:rPr lang="en-US" dirty="0" smtClean="0"/>
              <a:t>Eric Abrams, Iowa Department of Transportation – technical team member</a:t>
            </a:r>
          </a:p>
          <a:p>
            <a:pPr marL="664546" lvl="1" indent="-181240">
              <a:buFont typeface="Arial" pitchFamily="34" charset="0"/>
              <a:buChar char="•"/>
            </a:pPr>
            <a:r>
              <a:rPr lang="en-US" dirty="0" smtClean="0"/>
              <a:t>Karen Carroll, Iowa Department of Transportation – technical team member</a:t>
            </a:r>
          </a:p>
          <a:p>
            <a:pPr marL="664546" lvl="1" indent="-181240">
              <a:buFont typeface="Arial" pitchFamily="34" charset="0"/>
              <a:buChar char="•"/>
            </a:pPr>
            <a:r>
              <a:rPr lang="en-US" dirty="0" smtClean="0"/>
              <a:t>Ryan Willie, Iowa Department of Transportation – technical team </a:t>
            </a:r>
            <a:r>
              <a:rPr lang="en-US" dirty="0" smtClean="0"/>
              <a:t>member</a:t>
            </a:r>
          </a:p>
          <a:p>
            <a:pPr marL="664546" lvl="1" indent="-181240">
              <a:buFont typeface="Arial" pitchFamily="34" charset="0"/>
              <a:buChar char="•"/>
            </a:pPr>
            <a:r>
              <a:rPr lang="en-US" dirty="0" smtClean="0"/>
              <a:t>Bruce </a:t>
            </a:r>
            <a:r>
              <a:rPr lang="en-US" dirty="0" smtClean="0"/>
              <a:t>Aquila, Intergraph – technical team member</a:t>
            </a:r>
          </a:p>
          <a:p>
            <a:pPr marL="664546" lvl="1" indent="-181240">
              <a:buFont typeface="Arial" pitchFamily="34" charset="0"/>
              <a:buChar char="•"/>
            </a:pPr>
            <a:r>
              <a:rPr lang="en-US" dirty="0" smtClean="0"/>
              <a:t>Gary Waters, ESRI – technical team member</a:t>
            </a:r>
            <a:endParaRPr lang="en-US" dirty="0"/>
          </a:p>
        </p:txBody>
      </p:sp>
      <p:sp>
        <p:nvSpPr>
          <p:cNvPr id="4" name="Slide Number Placeholder 3"/>
          <p:cNvSpPr>
            <a:spLocks noGrp="1"/>
          </p:cNvSpPr>
          <p:nvPr>
            <p:ph type="sldNum" sz="quarter" idx="10"/>
          </p:nvPr>
        </p:nvSpPr>
        <p:spPr/>
        <p:txBody>
          <a:bodyPr/>
          <a:lstStyle/>
          <a:p>
            <a:fld id="{8FBE5A18-56E5-40DD-9B14-D8CAF4CCBC94}" type="slidenum">
              <a:rPr lang="en-US" smtClean="0"/>
              <a:t>1</a:t>
            </a:fld>
            <a:endParaRPr lang="en-US" dirty="0"/>
          </a:p>
        </p:txBody>
      </p:sp>
    </p:spTree>
    <p:extLst>
      <p:ext uri="{BB962C8B-B14F-4D97-AF65-F5344CB8AC3E}">
        <p14:creationId xmlns:p14="http://schemas.microsoft.com/office/powerpoint/2010/main" val="5565540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buFont typeface="Arial" pitchFamily="34" charset="0"/>
              <a:buChar char="•"/>
            </a:pPr>
            <a:r>
              <a:rPr lang="en-US" dirty="0" smtClean="0"/>
              <a:t>Continuation of the benefits</a:t>
            </a:r>
            <a:endParaRPr lang="en-US" dirty="0"/>
          </a:p>
        </p:txBody>
      </p:sp>
      <p:sp>
        <p:nvSpPr>
          <p:cNvPr id="4" name="Slide Number Placeholder 3"/>
          <p:cNvSpPr>
            <a:spLocks noGrp="1"/>
          </p:cNvSpPr>
          <p:nvPr>
            <p:ph type="sldNum" sz="quarter" idx="10"/>
          </p:nvPr>
        </p:nvSpPr>
        <p:spPr/>
        <p:txBody>
          <a:bodyPr/>
          <a:lstStyle/>
          <a:p>
            <a:fld id="{8FBE5A18-56E5-40DD-9B14-D8CAF4CCBC94}" type="slidenum">
              <a:rPr lang="en-US" smtClean="0"/>
              <a:t>10</a:t>
            </a:fld>
            <a:endParaRPr lang="en-US"/>
          </a:p>
        </p:txBody>
      </p:sp>
    </p:spTree>
    <p:extLst>
      <p:ext uri="{BB962C8B-B14F-4D97-AF65-F5344CB8AC3E}">
        <p14:creationId xmlns:p14="http://schemas.microsoft.com/office/powerpoint/2010/main" val="26673833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buFont typeface="Arial" pitchFamily="34" charset="0"/>
              <a:buChar char="•"/>
            </a:pPr>
            <a:r>
              <a:rPr lang="en-US" dirty="0"/>
              <a:t>T</a:t>
            </a:r>
            <a:r>
              <a:rPr lang="en-US" dirty="0" smtClean="0"/>
              <a:t>he quantitative  benefits of a MLLRS were much easier to assess than the qualitative benefits.</a:t>
            </a:r>
          </a:p>
          <a:p>
            <a:pPr marL="181240" indent="-181240">
              <a:buFont typeface="Arial" pitchFamily="34" charset="0"/>
              <a:buChar char="•"/>
            </a:pPr>
            <a:r>
              <a:rPr lang="en-US" dirty="0" smtClean="0"/>
              <a:t>This slide provides a definition of cost and time savings and lists various items included.</a:t>
            </a:r>
          </a:p>
          <a:p>
            <a:pPr marL="181240" indent="-181240">
              <a:buFont typeface="Arial" pitchFamily="34" charset="0"/>
              <a:buChar char="•"/>
            </a:pPr>
            <a:r>
              <a:rPr lang="en-US" dirty="0" smtClean="0"/>
              <a:t>Staff hours are described as actual hours of GIS staff working to maintain, integrate and analyze data</a:t>
            </a:r>
          </a:p>
          <a:p>
            <a:pPr marL="181240" indent="-181240">
              <a:buFont typeface="Arial" pitchFamily="34" charset="0"/>
              <a:buChar char="•"/>
            </a:pPr>
            <a:r>
              <a:rPr lang="en-US" dirty="0" smtClean="0"/>
              <a:t>Operational hours are described as providing additional valuable services within the organization and/or potential operational costs (i.e. fuel, war and tear, material uses, etc.)</a:t>
            </a:r>
          </a:p>
          <a:p>
            <a:pPr marL="181240" indent="-181240">
              <a:buFont typeface="Arial" pitchFamily="34" charset="0"/>
              <a:buChar char="•"/>
            </a:pPr>
            <a:r>
              <a:rPr lang="en-US" dirty="0" smtClean="0"/>
              <a:t>Hours within other departments can be described as administrative hours provided by other departments within the agency which use the MLLRS or are involved in maintaining, integrating and/or analyzing business data</a:t>
            </a:r>
          </a:p>
          <a:p>
            <a:pPr marL="181240" indent="-181240">
              <a:buFont typeface="Arial" pitchFamily="34" charset="0"/>
              <a:buChar char="•"/>
            </a:pPr>
            <a:r>
              <a:rPr lang="en-US" dirty="0" smtClean="0"/>
              <a:t>Improved stewardship of data  refers to the agencies ability to access data that will improve  planning and design </a:t>
            </a:r>
          </a:p>
          <a:p>
            <a:pPr marL="181240" indent="-181240">
              <a:buFont typeface="Arial" pitchFamily="34" charset="0"/>
              <a:buChar char="•"/>
            </a:pPr>
            <a:r>
              <a:rPr lang="en-US" dirty="0" smtClean="0"/>
              <a:t>Business/Operational unit improvements are identified  for the optional functional elements and are related to a savings in staff hours.  </a:t>
            </a:r>
          </a:p>
          <a:p>
            <a:endParaRPr lang="en-US" dirty="0"/>
          </a:p>
        </p:txBody>
      </p:sp>
      <p:sp>
        <p:nvSpPr>
          <p:cNvPr id="4" name="Slide Number Placeholder 3"/>
          <p:cNvSpPr>
            <a:spLocks noGrp="1"/>
          </p:cNvSpPr>
          <p:nvPr>
            <p:ph type="sldNum" sz="quarter" idx="10"/>
          </p:nvPr>
        </p:nvSpPr>
        <p:spPr/>
        <p:txBody>
          <a:bodyPr/>
          <a:lstStyle/>
          <a:p>
            <a:fld id="{8FBE5A18-56E5-40DD-9B14-D8CAF4CCBC94}" type="slidenum">
              <a:rPr lang="en-US" smtClean="0"/>
              <a:t>11</a:t>
            </a:fld>
            <a:endParaRPr lang="en-US"/>
          </a:p>
        </p:txBody>
      </p:sp>
    </p:spTree>
    <p:extLst>
      <p:ext uri="{BB962C8B-B14F-4D97-AF65-F5344CB8AC3E}">
        <p14:creationId xmlns:p14="http://schemas.microsoft.com/office/powerpoint/2010/main" val="36589752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buFont typeface="Arial" pitchFamily="34" charset="0"/>
              <a:buChar char="•"/>
            </a:pPr>
            <a:r>
              <a:rPr lang="en-US" dirty="0" smtClean="0"/>
              <a:t>The $32,000 per FTE for the baseline is a combined amount as shown:</a:t>
            </a:r>
          </a:p>
          <a:p>
            <a:pPr marL="664546" lvl="1" indent="-181240">
              <a:buFont typeface="Arial" pitchFamily="34" charset="0"/>
              <a:buChar char="•"/>
            </a:pPr>
            <a:r>
              <a:rPr lang="en-US" dirty="0" smtClean="0"/>
              <a:t>Reduced staff hours  = $10,000 per FTE</a:t>
            </a:r>
          </a:p>
          <a:p>
            <a:pPr marL="664546" lvl="1" indent="-181240">
              <a:buFont typeface="Arial" pitchFamily="34" charset="0"/>
              <a:buChar char="•"/>
            </a:pPr>
            <a:r>
              <a:rPr lang="en-US" dirty="0" smtClean="0"/>
              <a:t>Reduced operational hours = $20,000 per FTE</a:t>
            </a:r>
          </a:p>
          <a:p>
            <a:pPr marL="664546" lvl="1" indent="-181240">
              <a:buFont typeface="Arial" pitchFamily="34" charset="0"/>
              <a:buChar char="•"/>
            </a:pPr>
            <a:r>
              <a:rPr lang="en-US" dirty="0" smtClean="0"/>
              <a:t>Reduced hours for others = $2,000 per FTE</a:t>
            </a:r>
          </a:p>
          <a:p>
            <a:pPr marL="181240" indent="-181240">
              <a:buFont typeface="Arial" pitchFamily="34" charset="0"/>
              <a:buChar char="•"/>
            </a:pPr>
            <a:r>
              <a:rPr lang="en-US" dirty="0" smtClean="0"/>
              <a:t>Optional functional element for Manage Change is:</a:t>
            </a:r>
          </a:p>
          <a:p>
            <a:pPr marL="664546" lvl="1" indent="-181240">
              <a:buFont typeface="Arial" pitchFamily="34" charset="0"/>
              <a:buChar char="•"/>
            </a:pPr>
            <a:r>
              <a:rPr lang="en-US" dirty="0" smtClean="0"/>
              <a:t>Reduced staff hours = $10,000 per FTE</a:t>
            </a:r>
          </a:p>
          <a:p>
            <a:pPr marL="664546" lvl="1" indent="-181240">
              <a:buFont typeface="Arial" pitchFamily="34" charset="0"/>
              <a:buChar char="•"/>
            </a:pPr>
            <a:r>
              <a:rPr lang="en-US" dirty="0" smtClean="0"/>
              <a:t>Reduced operational hours = $20,000 per FTE</a:t>
            </a:r>
          </a:p>
          <a:p>
            <a:pPr marL="664546" lvl="1" indent="-181240">
              <a:buFont typeface="Arial" pitchFamily="34" charset="0"/>
              <a:buChar char="•"/>
            </a:pPr>
            <a:r>
              <a:rPr lang="en-US" dirty="0" smtClean="0"/>
              <a:t>Reduced hours for others = $2.000 per FTE</a:t>
            </a:r>
          </a:p>
          <a:p>
            <a:pPr marL="181240" indent="-181240">
              <a:buFont typeface="Arial" pitchFamily="34" charset="0"/>
              <a:buChar char="•"/>
            </a:pPr>
            <a:r>
              <a:rPr lang="en-US" dirty="0" smtClean="0"/>
              <a:t>Optional functional element for Model Connectivity</a:t>
            </a:r>
          </a:p>
          <a:p>
            <a:pPr marL="664546" lvl="1" indent="-181240">
              <a:buFont typeface="Arial" pitchFamily="34" charset="0"/>
              <a:buChar char="•"/>
            </a:pPr>
            <a:r>
              <a:rPr lang="en-US" dirty="0" smtClean="0"/>
              <a:t>Reduced staff hours = $10,00 per FTE</a:t>
            </a:r>
          </a:p>
          <a:p>
            <a:pPr marL="664546" lvl="1" indent="-181240">
              <a:buFont typeface="Arial" pitchFamily="34" charset="0"/>
              <a:buChar char="•"/>
            </a:pPr>
            <a:r>
              <a:rPr lang="en-US" dirty="0" smtClean="0"/>
              <a:t>Reduced operational hours = $20,000 per FTE</a:t>
            </a:r>
          </a:p>
          <a:p>
            <a:pPr marL="664546" lvl="1" indent="-181240">
              <a:buFont typeface="Arial" pitchFamily="34" charset="0"/>
              <a:buChar char="•"/>
            </a:pPr>
            <a:r>
              <a:rPr lang="en-US" dirty="0" smtClean="0"/>
              <a:t>Reduced hours for others = $2,000 per FTE</a:t>
            </a:r>
          </a:p>
          <a:p>
            <a:pPr lvl="2"/>
            <a:endParaRPr lang="en-US" dirty="0"/>
          </a:p>
        </p:txBody>
      </p:sp>
      <p:sp>
        <p:nvSpPr>
          <p:cNvPr id="4" name="Slide Number Placeholder 3"/>
          <p:cNvSpPr>
            <a:spLocks noGrp="1"/>
          </p:cNvSpPr>
          <p:nvPr>
            <p:ph type="sldNum" sz="quarter" idx="10"/>
          </p:nvPr>
        </p:nvSpPr>
        <p:spPr/>
        <p:txBody>
          <a:bodyPr/>
          <a:lstStyle/>
          <a:p>
            <a:fld id="{8FBE5A18-56E5-40DD-9B14-D8CAF4CCBC94}" type="slidenum">
              <a:rPr lang="en-US" smtClean="0"/>
              <a:t>12</a:t>
            </a:fld>
            <a:endParaRPr lang="en-US"/>
          </a:p>
        </p:txBody>
      </p:sp>
    </p:spTree>
    <p:extLst>
      <p:ext uri="{BB962C8B-B14F-4D97-AF65-F5344CB8AC3E}">
        <p14:creationId xmlns:p14="http://schemas.microsoft.com/office/powerpoint/2010/main" val="32895901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buFont typeface="Arial" pitchFamily="34" charset="0"/>
              <a:buChar char="•"/>
            </a:pPr>
            <a:r>
              <a:rPr lang="en-US" dirty="0" smtClean="0"/>
              <a:t>Sample business/operational units were identified for purposes of the study.  There were 25 business/operational units identified </a:t>
            </a:r>
            <a:r>
              <a:rPr lang="en-US" dirty="0"/>
              <a:t>in </a:t>
            </a:r>
            <a:r>
              <a:rPr lang="en-US" dirty="0" smtClean="0"/>
              <a:t>the report and a specific agency may have some or all.  The four identified are shown for both the baseline and the optional functional elements.  A sample annual budget  was used to calculate the potential savings.  The sample budgets to calculate the provided savings included:</a:t>
            </a:r>
          </a:p>
          <a:p>
            <a:pPr marL="664546" lvl="1" indent="-181240">
              <a:buFont typeface="Arial" pitchFamily="34" charset="0"/>
              <a:buChar char="•"/>
            </a:pPr>
            <a:r>
              <a:rPr lang="en-US" dirty="0" smtClean="0"/>
              <a:t>Safety improvements = $20,000,000</a:t>
            </a:r>
          </a:p>
          <a:p>
            <a:pPr marL="664546" lvl="1" indent="-181240">
              <a:buFont typeface="Arial" pitchFamily="34" charset="0"/>
              <a:buChar char="•"/>
            </a:pPr>
            <a:r>
              <a:rPr lang="en-US" dirty="0" smtClean="0"/>
              <a:t>Reduced level of risk for litigation = $50,000,000</a:t>
            </a:r>
          </a:p>
          <a:p>
            <a:pPr marL="664546" lvl="1" indent="-181240">
              <a:buFont typeface="Arial" pitchFamily="34" charset="0"/>
              <a:buChar char="•"/>
            </a:pPr>
            <a:r>
              <a:rPr lang="en-US" dirty="0" smtClean="0"/>
              <a:t>Reduced impacts to projects, i.e. change orders = $300,000,000</a:t>
            </a:r>
          </a:p>
          <a:p>
            <a:pPr marL="664546" lvl="1" indent="-181240">
              <a:buFont typeface="Arial" pitchFamily="34" charset="0"/>
              <a:buChar char="•"/>
            </a:pPr>
            <a:r>
              <a:rPr lang="en-US" dirty="0" smtClean="0"/>
              <a:t>Reduced maintenance costs = $50,000,000</a:t>
            </a:r>
          </a:p>
          <a:p>
            <a:pPr marL="181240" indent="-181240">
              <a:buFont typeface="Arial" pitchFamily="34" charset="0"/>
              <a:buChar char="•"/>
            </a:pPr>
            <a:r>
              <a:rPr lang="en-US" dirty="0" smtClean="0"/>
              <a:t>The actual savings would need to be calculated for the individual agency based on their own established budget</a:t>
            </a:r>
            <a:endParaRPr lang="en-US" dirty="0"/>
          </a:p>
        </p:txBody>
      </p:sp>
      <p:sp>
        <p:nvSpPr>
          <p:cNvPr id="4" name="Slide Number Placeholder 3"/>
          <p:cNvSpPr>
            <a:spLocks noGrp="1"/>
          </p:cNvSpPr>
          <p:nvPr>
            <p:ph type="sldNum" sz="quarter" idx="10"/>
          </p:nvPr>
        </p:nvSpPr>
        <p:spPr/>
        <p:txBody>
          <a:bodyPr/>
          <a:lstStyle/>
          <a:p>
            <a:fld id="{8FBE5A18-56E5-40DD-9B14-D8CAF4CCBC94}" type="slidenum">
              <a:rPr lang="en-US" smtClean="0"/>
              <a:t>13</a:t>
            </a:fld>
            <a:endParaRPr lang="en-US"/>
          </a:p>
        </p:txBody>
      </p:sp>
    </p:spTree>
    <p:extLst>
      <p:ext uri="{BB962C8B-B14F-4D97-AF65-F5344CB8AC3E}">
        <p14:creationId xmlns:p14="http://schemas.microsoft.com/office/powerpoint/2010/main" val="4231684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buFont typeface="Arial" pitchFamily="34" charset="0"/>
              <a:buChar char="•"/>
            </a:pPr>
            <a:r>
              <a:rPr lang="en-US" dirty="0" smtClean="0"/>
              <a:t>As mentioned, qualitative benefits can be difficult to ascertain, however, they are still an important factor in helping an </a:t>
            </a:r>
            <a:r>
              <a:rPr lang="en-US" dirty="0"/>
              <a:t>a</a:t>
            </a:r>
            <a:r>
              <a:rPr lang="en-US" dirty="0" smtClean="0"/>
              <a:t>gency to make the decision to implement a MLLRS</a:t>
            </a:r>
          </a:p>
          <a:p>
            <a:pPr marL="181240" indent="-181240">
              <a:buFont typeface="Arial" pitchFamily="34" charset="0"/>
              <a:buChar char="•"/>
            </a:pPr>
            <a:r>
              <a:rPr lang="en-US" dirty="0" smtClean="0"/>
              <a:t>This defines the qualitative benefits outlined by the study team</a:t>
            </a:r>
          </a:p>
          <a:p>
            <a:pPr marL="664546" lvl="1" indent="-181240">
              <a:buFont typeface="Arial" pitchFamily="34" charset="0"/>
              <a:buChar char="•"/>
            </a:pPr>
            <a:r>
              <a:rPr lang="en-US" dirty="0" smtClean="0"/>
              <a:t>Ease of use and accessibility – this occurs through the completion of more timely and consistent reports by being able to access more information and interrelate different themes of data</a:t>
            </a:r>
          </a:p>
          <a:p>
            <a:pPr marL="664546" lvl="1" indent="-181240">
              <a:buFont typeface="Arial" pitchFamily="34" charset="0"/>
              <a:buChar char="•"/>
            </a:pPr>
            <a:r>
              <a:rPr lang="en-US" dirty="0" smtClean="0"/>
              <a:t>Flexibility and integration – this is the ability to share data and information throughout the DOT, including local, state and federal agencies based on common methods of relating linear datum</a:t>
            </a:r>
          </a:p>
          <a:p>
            <a:pPr marL="664546" lvl="1" indent="-181240">
              <a:buFont typeface="Arial" pitchFamily="34" charset="0"/>
              <a:buChar char="•"/>
            </a:pPr>
            <a:r>
              <a:rPr lang="en-US" dirty="0" smtClean="0"/>
              <a:t>Quality of data – provides for accurate, consistent and complete data sets to support further data collection, data driven decision support and the elimination of institutional barriers to sharing data and information</a:t>
            </a:r>
          </a:p>
          <a:p>
            <a:pPr marL="664546" lvl="1" indent="-181240">
              <a:buFont typeface="Arial" pitchFamily="34" charset="0"/>
              <a:buChar char="•"/>
            </a:pPr>
            <a:r>
              <a:rPr lang="en-US" dirty="0" smtClean="0"/>
              <a:t>Internal and external collaboration – an increase in collaboration and cooperation among political jurisdictions, private organizations and internal organizational units for the benefit of the public</a:t>
            </a:r>
          </a:p>
          <a:p>
            <a:pPr marL="664546" lvl="1" indent="-181240">
              <a:buFont typeface="Arial" pitchFamily="34" charset="0"/>
              <a:buChar char="•"/>
            </a:pPr>
            <a:r>
              <a:rPr lang="en-US" dirty="0" smtClean="0"/>
              <a:t>Data-driven decision support – ensures that decisions are made in a manner more responsive to factual information based on available data, by inter-relating the data through the use of the MLLRS</a:t>
            </a:r>
            <a:endParaRPr lang="en-US" dirty="0"/>
          </a:p>
        </p:txBody>
      </p:sp>
      <p:sp>
        <p:nvSpPr>
          <p:cNvPr id="4" name="Slide Number Placeholder 3"/>
          <p:cNvSpPr>
            <a:spLocks noGrp="1"/>
          </p:cNvSpPr>
          <p:nvPr>
            <p:ph type="sldNum" sz="quarter" idx="10"/>
          </p:nvPr>
        </p:nvSpPr>
        <p:spPr/>
        <p:txBody>
          <a:bodyPr/>
          <a:lstStyle/>
          <a:p>
            <a:fld id="{8FBE5A18-56E5-40DD-9B14-D8CAF4CCBC94}" type="slidenum">
              <a:rPr lang="en-US" smtClean="0"/>
              <a:t>14</a:t>
            </a:fld>
            <a:endParaRPr lang="en-US"/>
          </a:p>
        </p:txBody>
      </p:sp>
    </p:spTree>
    <p:extLst>
      <p:ext uri="{BB962C8B-B14F-4D97-AF65-F5344CB8AC3E}">
        <p14:creationId xmlns:p14="http://schemas.microsoft.com/office/powerpoint/2010/main" val="32807685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buFont typeface="Arial" pitchFamily="34" charset="0"/>
              <a:buChar char="•"/>
            </a:pPr>
            <a:r>
              <a:rPr lang="en-US" dirty="0" smtClean="0"/>
              <a:t>Additional side benefits were identified that support MLLRS .  These are described as:</a:t>
            </a:r>
          </a:p>
          <a:p>
            <a:pPr marL="664546" lvl="1" indent="-181240">
              <a:buFont typeface="Arial" pitchFamily="34" charset="0"/>
              <a:buChar char="•"/>
            </a:pPr>
            <a:r>
              <a:rPr lang="en-US" dirty="0" smtClean="0"/>
              <a:t>Within the DOT’s, silos continue to be built around data and data-management.  With an enterprise architecture, the MLLRS will help to breakdown these silos, but also a feeling of “if you build it, they will come” can be prevalent as more and more business/operational units see the benefit, they will be attracted to using it</a:t>
            </a:r>
          </a:p>
          <a:p>
            <a:pPr marL="664546" lvl="1" indent="-181240">
              <a:buFont typeface="Arial" pitchFamily="34" charset="0"/>
              <a:buChar char="•"/>
            </a:pPr>
            <a:r>
              <a:rPr lang="en-US" dirty="0" smtClean="0"/>
              <a:t>The ability to exploit external resources is now available, which continues to help build a case for MLLRS, such as Google Earth and cloud-based web services</a:t>
            </a:r>
          </a:p>
          <a:p>
            <a:pPr marL="664546" lvl="1" indent="-181240">
              <a:buFont typeface="Arial" pitchFamily="34" charset="0"/>
              <a:buChar char="•"/>
            </a:pPr>
            <a:r>
              <a:rPr lang="en-US" dirty="0" smtClean="0"/>
              <a:t>The increased opportunity for integration in the field is facilitated by the mobile advances that are available to the state</a:t>
            </a:r>
            <a:endParaRPr lang="en-US" dirty="0"/>
          </a:p>
        </p:txBody>
      </p:sp>
      <p:sp>
        <p:nvSpPr>
          <p:cNvPr id="4" name="Slide Number Placeholder 3"/>
          <p:cNvSpPr>
            <a:spLocks noGrp="1"/>
          </p:cNvSpPr>
          <p:nvPr>
            <p:ph type="sldNum" sz="quarter" idx="10"/>
          </p:nvPr>
        </p:nvSpPr>
        <p:spPr/>
        <p:txBody>
          <a:bodyPr/>
          <a:lstStyle/>
          <a:p>
            <a:fld id="{8FBE5A18-56E5-40DD-9B14-D8CAF4CCBC94}" type="slidenum">
              <a:rPr lang="en-US" smtClean="0"/>
              <a:t>15</a:t>
            </a:fld>
            <a:endParaRPr lang="en-US"/>
          </a:p>
        </p:txBody>
      </p:sp>
    </p:spTree>
    <p:extLst>
      <p:ext uri="{BB962C8B-B14F-4D97-AF65-F5344CB8AC3E}">
        <p14:creationId xmlns:p14="http://schemas.microsoft.com/office/powerpoint/2010/main" val="35401234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buFont typeface="Arial" pitchFamily="34" charset="0"/>
              <a:buChar char="•"/>
            </a:pPr>
            <a:r>
              <a:rPr lang="en-US" dirty="0" smtClean="0"/>
              <a:t>The next two pages outline the assumptions that were made in order to determine the Capital and Maintenance Costs.</a:t>
            </a:r>
            <a:endParaRPr lang="en-US" dirty="0"/>
          </a:p>
        </p:txBody>
      </p:sp>
      <p:sp>
        <p:nvSpPr>
          <p:cNvPr id="4" name="Slide Number Placeholder 3"/>
          <p:cNvSpPr>
            <a:spLocks noGrp="1"/>
          </p:cNvSpPr>
          <p:nvPr>
            <p:ph type="sldNum" sz="quarter" idx="10"/>
          </p:nvPr>
        </p:nvSpPr>
        <p:spPr/>
        <p:txBody>
          <a:bodyPr/>
          <a:lstStyle/>
          <a:p>
            <a:fld id="{8FBE5A18-56E5-40DD-9B14-D8CAF4CCBC94}" type="slidenum">
              <a:rPr lang="en-US" smtClean="0"/>
              <a:t>16</a:t>
            </a:fld>
            <a:endParaRPr lang="en-US"/>
          </a:p>
        </p:txBody>
      </p:sp>
    </p:spTree>
    <p:extLst>
      <p:ext uri="{BB962C8B-B14F-4D97-AF65-F5344CB8AC3E}">
        <p14:creationId xmlns:p14="http://schemas.microsoft.com/office/powerpoint/2010/main" val="11043843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BE5A18-56E5-40DD-9B14-D8CAF4CCBC94}" type="slidenum">
              <a:rPr lang="en-US" smtClean="0"/>
              <a:t>17</a:t>
            </a:fld>
            <a:endParaRPr lang="en-US"/>
          </a:p>
        </p:txBody>
      </p:sp>
    </p:spTree>
    <p:extLst>
      <p:ext uri="{BB962C8B-B14F-4D97-AF65-F5344CB8AC3E}">
        <p14:creationId xmlns:p14="http://schemas.microsoft.com/office/powerpoint/2010/main" val="15673462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buFont typeface="Arial" pitchFamily="34" charset="0"/>
              <a:buChar char="•"/>
            </a:pPr>
            <a:r>
              <a:rPr lang="en-US" dirty="0" smtClean="0"/>
              <a:t>The capital costs associated with the Baseline System and Development Costs include:</a:t>
            </a:r>
          </a:p>
          <a:p>
            <a:pPr marL="664546" lvl="1" indent="-181240">
              <a:buFont typeface="Arial" pitchFamily="34" charset="0"/>
              <a:buChar char="•"/>
            </a:pPr>
            <a:r>
              <a:rPr lang="en-US" dirty="0" smtClean="0"/>
              <a:t>Hardware</a:t>
            </a:r>
          </a:p>
          <a:p>
            <a:pPr marL="664546" lvl="1" indent="-181240">
              <a:buFont typeface="Arial" pitchFamily="34" charset="0"/>
              <a:buChar char="•"/>
            </a:pPr>
            <a:r>
              <a:rPr lang="en-US" dirty="0" smtClean="0"/>
              <a:t>Core System Software (COTS)</a:t>
            </a:r>
          </a:p>
          <a:p>
            <a:pPr marL="664546" lvl="1" indent="-181240">
              <a:buFont typeface="Arial" pitchFamily="34" charset="0"/>
              <a:buChar char="•"/>
            </a:pPr>
            <a:r>
              <a:rPr lang="en-US" dirty="0" smtClean="0"/>
              <a:t>Application Management</a:t>
            </a:r>
          </a:p>
          <a:p>
            <a:pPr marL="664546" lvl="1" indent="-181240">
              <a:buFont typeface="Arial" pitchFamily="34" charset="0"/>
              <a:buChar char="•"/>
            </a:pPr>
            <a:r>
              <a:rPr lang="en-US" dirty="0" smtClean="0"/>
              <a:t>Data Development and Input</a:t>
            </a:r>
          </a:p>
          <a:p>
            <a:pPr marL="664546" lvl="1" indent="-181240">
              <a:buFont typeface="Arial" pitchFamily="34" charset="0"/>
              <a:buChar char="•"/>
            </a:pPr>
            <a:r>
              <a:rPr lang="en-US" dirty="0" smtClean="0"/>
              <a:t>Training</a:t>
            </a:r>
          </a:p>
          <a:p>
            <a:pPr marL="664546" lvl="1" indent="-181240">
              <a:buFont typeface="Arial" pitchFamily="34" charset="0"/>
              <a:buChar char="•"/>
            </a:pPr>
            <a:r>
              <a:rPr lang="en-US" dirty="0" smtClean="0"/>
              <a:t>System Integration</a:t>
            </a:r>
          </a:p>
          <a:p>
            <a:pPr marL="664546" lvl="1" indent="-181240">
              <a:buFont typeface="Arial" pitchFamily="34" charset="0"/>
              <a:buChar char="•"/>
            </a:pPr>
            <a:r>
              <a:rPr lang="en-US" dirty="0" smtClean="0"/>
              <a:t>Project </a:t>
            </a:r>
            <a:r>
              <a:rPr lang="en-US" dirty="0" smtClean="0"/>
              <a:t>Management</a:t>
            </a:r>
          </a:p>
          <a:p>
            <a:pPr marL="664546" lvl="1" indent="-181240">
              <a:buFont typeface="Arial" pitchFamily="34" charset="0"/>
              <a:buChar char="•"/>
            </a:pPr>
            <a:r>
              <a:rPr lang="en-US" dirty="0" smtClean="0"/>
              <a:t>Business Analysis and Coordination</a:t>
            </a:r>
            <a:endParaRPr lang="en-US" dirty="0" smtClean="0"/>
          </a:p>
          <a:p>
            <a:pPr marL="664546" lvl="1" indent="-181240">
              <a:buFont typeface="Arial" pitchFamily="34" charset="0"/>
              <a:buChar char="•"/>
            </a:pPr>
            <a:r>
              <a:rPr lang="en-US" dirty="0" smtClean="0"/>
              <a:t>LRM Development</a:t>
            </a:r>
          </a:p>
          <a:p>
            <a:pPr marL="181240" indent="-181240">
              <a:buFont typeface="Arial" pitchFamily="34" charset="0"/>
              <a:buChar char="•"/>
            </a:pPr>
            <a:r>
              <a:rPr lang="en-US" dirty="0" smtClean="0"/>
              <a:t>The capital costs associated with the Optional Functional Elements include:</a:t>
            </a:r>
          </a:p>
          <a:p>
            <a:pPr marL="664546" lvl="1" indent="-181240">
              <a:buFont typeface="Arial" pitchFamily="34" charset="0"/>
              <a:buChar char="•"/>
            </a:pPr>
            <a:r>
              <a:rPr lang="en-US" dirty="0" smtClean="0"/>
              <a:t>Application Management</a:t>
            </a:r>
          </a:p>
          <a:p>
            <a:pPr marL="664546" lvl="1" indent="-181240">
              <a:buFont typeface="Arial" pitchFamily="34" charset="0"/>
              <a:buChar char="•"/>
            </a:pPr>
            <a:r>
              <a:rPr lang="en-US" dirty="0" smtClean="0"/>
              <a:t>Data Development and Input</a:t>
            </a:r>
          </a:p>
          <a:p>
            <a:pPr marL="664546" lvl="1" indent="-181240">
              <a:buFont typeface="Arial" pitchFamily="34" charset="0"/>
              <a:buChar char="•"/>
            </a:pPr>
            <a:r>
              <a:rPr lang="en-US" dirty="0" smtClean="0"/>
              <a:t>Training</a:t>
            </a:r>
          </a:p>
          <a:p>
            <a:pPr marL="664546" lvl="1" indent="-181240">
              <a:buFont typeface="Arial" pitchFamily="34" charset="0"/>
              <a:buChar char="•"/>
            </a:pPr>
            <a:r>
              <a:rPr lang="en-US" dirty="0" smtClean="0"/>
              <a:t>System Oversight</a:t>
            </a:r>
          </a:p>
          <a:p>
            <a:pPr marL="664546" lvl="1" indent="-18124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FBE5A18-56E5-40DD-9B14-D8CAF4CCBC94}" type="slidenum">
              <a:rPr lang="en-US" smtClean="0"/>
              <a:t>18</a:t>
            </a:fld>
            <a:endParaRPr lang="en-US"/>
          </a:p>
        </p:txBody>
      </p:sp>
    </p:spTree>
    <p:extLst>
      <p:ext uri="{BB962C8B-B14F-4D97-AF65-F5344CB8AC3E}">
        <p14:creationId xmlns:p14="http://schemas.microsoft.com/office/powerpoint/2010/main" val="20076943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buFont typeface="Arial" pitchFamily="34" charset="0"/>
              <a:buChar char="•"/>
            </a:pPr>
            <a:r>
              <a:rPr lang="en-US" dirty="0" smtClean="0"/>
              <a:t>The maintenance costs for the baseline include:</a:t>
            </a:r>
          </a:p>
          <a:p>
            <a:pPr marL="664546" lvl="1" indent="-181240">
              <a:buFont typeface="Arial" pitchFamily="34" charset="0"/>
              <a:buChar char="•"/>
            </a:pPr>
            <a:r>
              <a:rPr lang="en-US" dirty="0" smtClean="0"/>
              <a:t>Application Management</a:t>
            </a:r>
          </a:p>
          <a:p>
            <a:pPr marL="664546" lvl="1" indent="-181240">
              <a:buFont typeface="Arial" pitchFamily="34" charset="0"/>
              <a:buChar char="•"/>
            </a:pPr>
            <a:r>
              <a:rPr lang="en-US" dirty="0" smtClean="0"/>
              <a:t>Training</a:t>
            </a:r>
          </a:p>
          <a:p>
            <a:pPr marL="664546" lvl="1" indent="-181240">
              <a:buFont typeface="Arial" pitchFamily="34" charset="0"/>
              <a:buChar char="•"/>
            </a:pPr>
            <a:r>
              <a:rPr lang="en-US" dirty="0" smtClean="0"/>
              <a:t>System Integration</a:t>
            </a:r>
          </a:p>
          <a:p>
            <a:pPr marL="664546" lvl="1" indent="-181240">
              <a:buFont typeface="Arial" pitchFamily="34" charset="0"/>
              <a:buChar char="•"/>
            </a:pPr>
            <a:r>
              <a:rPr lang="en-US" dirty="0" smtClean="0"/>
              <a:t>System Oversight</a:t>
            </a:r>
          </a:p>
          <a:p>
            <a:pPr marL="664546" lvl="1" indent="-181240">
              <a:buFont typeface="Arial" pitchFamily="34" charset="0"/>
              <a:buChar char="•"/>
            </a:pPr>
            <a:r>
              <a:rPr lang="en-US" dirty="0" smtClean="0"/>
              <a:t>Hardware</a:t>
            </a:r>
          </a:p>
          <a:p>
            <a:pPr marL="664546" lvl="1" indent="-181240">
              <a:buFont typeface="Arial" pitchFamily="34" charset="0"/>
              <a:buChar char="•"/>
            </a:pPr>
            <a:r>
              <a:rPr lang="en-US" dirty="0" smtClean="0"/>
              <a:t>Software</a:t>
            </a:r>
          </a:p>
          <a:p>
            <a:pPr marL="664546" lvl="1" indent="-181240">
              <a:buFont typeface="Arial" pitchFamily="34" charset="0"/>
              <a:buChar char="•"/>
            </a:pPr>
            <a:r>
              <a:rPr lang="en-US" dirty="0" smtClean="0"/>
              <a:t>Purchasing Data</a:t>
            </a:r>
          </a:p>
        </p:txBody>
      </p:sp>
      <p:sp>
        <p:nvSpPr>
          <p:cNvPr id="4" name="Slide Number Placeholder 3"/>
          <p:cNvSpPr>
            <a:spLocks noGrp="1"/>
          </p:cNvSpPr>
          <p:nvPr>
            <p:ph type="sldNum" sz="quarter" idx="10"/>
          </p:nvPr>
        </p:nvSpPr>
        <p:spPr/>
        <p:txBody>
          <a:bodyPr/>
          <a:lstStyle/>
          <a:p>
            <a:fld id="{8FBE5A18-56E5-40DD-9B14-D8CAF4CCBC94}" type="slidenum">
              <a:rPr lang="en-US" smtClean="0"/>
              <a:t>19</a:t>
            </a:fld>
            <a:endParaRPr lang="en-US"/>
          </a:p>
        </p:txBody>
      </p:sp>
    </p:spTree>
    <p:extLst>
      <p:ext uri="{BB962C8B-B14F-4D97-AF65-F5344CB8AC3E}">
        <p14:creationId xmlns:p14="http://schemas.microsoft.com/office/powerpoint/2010/main" val="4018745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buFont typeface="Arial" pitchFamily="34" charset="0"/>
              <a:buChar char="•"/>
            </a:pPr>
            <a:r>
              <a:rPr lang="en-US" dirty="0" smtClean="0"/>
              <a:t>This provides an outline of the presentation</a:t>
            </a:r>
            <a:endParaRPr lang="en-US" dirty="0"/>
          </a:p>
        </p:txBody>
      </p:sp>
      <p:sp>
        <p:nvSpPr>
          <p:cNvPr id="4" name="Slide Number Placeholder 3"/>
          <p:cNvSpPr>
            <a:spLocks noGrp="1"/>
          </p:cNvSpPr>
          <p:nvPr>
            <p:ph type="sldNum" sz="quarter" idx="10"/>
          </p:nvPr>
        </p:nvSpPr>
        <p:spPr/>
        <p:txBody>
          <a:bodyPr/>
          <a:lstStyle/>
          <a:p>
            <a:fld id="{8FBE5A18-56E5-40DD-9B14-D8CAF4CCBC94}" type="slidenum">
              <a:rPr lang="en-US" smtClean="0"/>
              <a:t>2</a:t>
            </a:fld>
            <a:endParaRPr lang="en-US"/>
          </a:p>
        </p:txBody>
      </p:sp>
    </p:spTree>
    <p:extLst>
      <p:ext uri="{BB962C8B-B14F-4D97-AF65-F5344CB8AC3E}">
        <p14:creationId xmlns:p14="http://schemas.microsoft.com/office/powerpoint/2010/main" val="26975646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buFont typeface="Arial" pitchFamily="34" charset="0"/>
              <a:buChar char="•"/>
            </a:pPr>
            <a:r>
              <a:rPr lang="en-US" dirty="0" smtClean="0"/>
              <a:t>The figures were generated from empirical values from several of the participating states during the workshop.  The aggregate cost/benefit are bound to be different when each particular state is analyzed separately based on their own specific costs.</a:t>
            </a:r>
          </a:p>
          <a:p>
            <a:pPr marL="181240" indent="-181240">
              <a:buFont typeface="Arial" pitchFamily="34" charset="0"/>
              <a:buChar char="•"/>
            </a:pPr>
            <a:r>
              <a:rPr lang="en-US" dirty="0" smtClean="0"/>
              <a:t>The disparity between the baseline and the optional functional elements is within the realm of reasonable expectations as developed during the workshop.  Some states may see less as others may see more</a:t>
            </a:r>
          </a:p>
          <a:p>
            <a:pPr marL="181240" indent="-181240">
              <a:buFont typeface="Arial" pitchFamily="34" charset="0"/>
              <a:buChar char="•"/>
            </a:pPr>
            <a:r>
              <a:rPr lang="en-US" dirty="0" smtClean="0"/>
              <a:t>It is important to note that once the MLLRS is built, the real value to the organization comes from further exploitation of the single framework for assimilating previously disparate data to the same linear datum</a:t>
            </a:r>
          </a:p>
          <a:p>
            <a:pPr marL="181240" indent="-181240">
              <a:buFont typeface="Arial" pitchFamily="34" charset="0"/>
              <a:buChar char="•"/>
            </a:pPr>
            <a:r>
              <a:rPr lang="en-US" dirty="0" smtClean="0"/>
              <a:t>Expanding the same framework to extend further across the enterprise will provide exponential benefits for relatively incremental additional cost.</a:t>
            </a:r>
          </a:p>
          <a:p>
            <a:pPr marL="181240" indent="-181240">
              <a:buFont typeface="Arial" pitchFamily="34" charset="0"/>
              <a:buChar char="•"/>
            </a:pPr>
            <a:r>
              <a:rPr lang="en-US" dirty="0" smtClean="0"/>
              <a:t>These figures represent a 5-year period, they will be exponentially multiplied as you show additional years.</a:t>
            </a:r>
            <a:endParaRPr lang="en-US" dirty="0"/>
          </a:p>
        </p:txBody>
      </p:sp>
      <p:sp>
        <p:nvSpPr>
          <p:cNvPr id="4" name="Slide Number Placeholder 3"/>
          <p:cNvSpPr>
            <a:spLocks noGrp="1"/>
          </p:cNvSpPr>
          <p:nvPr>
            <p:ph type="sldNum" sz="quarter" idx="10"/>
          </p:nvPr>
        </p:nvSpPr>
        <p:spPr/>
        <p:txBody>
          <a:bodyPr/>
          <a:lstStyle/>
          <a:p>
            <a:fld id="{8FBE5A18-56E5-40DD-9B14-D8CAF4CCBC94}" type="slidenum">
              <a:rPr lang="en-US" smtClean="0"/>
              <a:t>20</a:t>
            </a:fld>
            <a:endParaRPr lang="en-US"/>
          </a:p>
        </p:txBody>
      </p:sp>
    </p:spTree>
    <p:extLst>
      <p:ext uri="{BB962C8B-B14F-4D97-AF65-F5344CB8AC3E}">
        <p14:creationId xmlns:p14="http://schemas.microsoft.com/office/powerpoint/2010/main" val="34501298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buFont typeface="Arial" pitchFamily="34" charset="0"/>
              <a:buChar char="•"/>
            </a:pPr>
            <a:r>
              <a:rPr lang="en-US" dirty="0" smtClean="0"/>
              <a:t>One of the true challenges of any new or improved process is the ability for a state agency to be able to implement the process.  The study team, which consisted of agencies with little or no MLLRS to having a very complex program, identified very important elements that need to be considered as a state agency embarks upon integrating a ML into a LRS.</a:t>
            </a:r>
          </a:p>
          <a:p>
            <a:pPr marL="181240" indent="-181240">
              <a:buFont typeface="Arial" pitchFamily="34" charset="0"/>
              <a:buChar char="•"/>
            </a:pPr>
            <a:r>
              <a:rPr lang="en-US" dirty="0" smtClean="0"/>
              <a:t>These are very important to the success of the state’s endeavor and should be discussed and action plans developed to mitigate or eliminate the identified challenges.</a:t>
            </a:r>
            <a:endParaRPr lang="en-US" dirty="0"/>
          </a:p>
        </p:txBody>
      </p:sp>
      <p:sp>
        <p:nvSpPr>
          <p:cNvPr id="4" name="Slide Number Placeholder 3"/>
          <p:cNvSpPr>
            <a:spLocks noGrp="1"/>
          </p:cNvSpPr>
          <p:nvPr>
            <p:ph type="sldNum" sz="quarter" idx="10"/>
          </p:nvPr>
        </p:nvSpPr>
        <p:spPr/>
        <p:txBody>
          <a:bodyPr/>
          <a:lstStyle/>
          <a:p>
            <a:fld id="{8FBE5A18-56E5-40DD-9B14-D8CAF4CCBC94}" type="slidenum">
              <a:rPr lang="en-US" smtClean="0"/>
              <a:t>21</a:t>
            </a:fld>
            <a:endParaRPr lang="en-US"/>
          </a:p>
        </p:txBody>
      </p:sp>
    </p:spTree>
    <p:extLst>
      <p:ext uri="{BB962C8B-B14F-4D97-AF65-F5344CB8AC3E}">
        <p14:creationId xmlns:p14="http://schemas.microsoft.com/office/powerpoint/2010/main" val="9062535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BE5A18-56E5-40DD-9B14-D8CAF4CCBC94}" type="slidenum">
              <a:rPr lang="en-US" smtClean="0"/>
              <a:t>22</a:t>
            </a:fld>
            <a:endParaRPr lang="en-US"/>
          </a:p>
        </p:txBody>
      </p:sp>
    </p:spTree>
    <p:extLst>
      <p:ext uri="{BB962C8B-B14F-4D97-AF65-F5344CB8AC3E}">
        <p14:creationId xmlns:p14="http://schemas.microsoft.com/office/powerpoint/2010/main" val="21355365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BE5A18-56E5-40DD-9B14-D8CAF4CCBC94}" type="slidenum">
              <a:rPr lang="en-US" smtClean="0"/>
              <a:t>23</a:t>
            </a:fld>
            <a:endParaRPr lang="en-US"/>
          </a:p>
        </p:txBody>
      </p:sp>
    </p:spTree>
    <p:extLst>
      <p:ext uri="{BB962C8B-B14F-4D97-AF65-F5344CB8AC3E}">
        <p14:creationId xmlns:p14="http://schemas.microsoft.com/office/powerpoint/2010/main" val="247236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buFont typeface="Arial" pitchFamily="34" charset="0"/>
              <a:buChar char="•"/>
            </a:pPr>
            <a:r>
              <a:rPr lang="en-US" dirty="0" smtClean="0"/>
              <a:t>The quote is taken from the Abstract in the  report that can be found on the NCHRP website, entitled “Multi-Level Linear Referencing System (MLLRS) Cost/Benefit Value Analysis Study”</a:t>
            </a:r>
          </a:p>
          <a:p>
            <a:pPr marL="181240" indent="-181240">
              <a:buFont typeface="Arial" pitchFamily="34" charset="0"/>
              <a:buChar char="•"/>
            </a:pPr>
            <a:r>
              <a:rPr lang="en-US" dirty="0" smtClean="0"/>
              <a:t>There are many studies that have been completed providing the technical basis for “how to” implement a MLLRS, however, there has not been a report or data completed on “why” a state agency should implement a MLLRS</a:t>
            </a:r>
          </a:p>
          <a:p>
            <a:pPr marL="181240" indent="-18124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FBE5A18-56E5-40DD-9B14-D8CAF4CCBC94}" type="slidenum">
              <a:rPr lang="en-US" smtClean="0"/>
              <a:t>3</a:t>
            </a:fld>
            <a:endParaRPr lang="en-US"/>
          </a:p>
        </p:txBody>
      </p:sp>
    </p:spTree>
    <p:extLst>
      <p:ext uri="{BB962C8B-B14F-4D97-AF65-F5344CB8AC3E}">
        <p14:creationId xmlns:p14="http://schemas.microsoft.com/office/powerpoint/2010/main" val="333476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buFont typeface="Arial" pitchFamily="34" charset="0"/>
              <a:buChar char="•"/>
            </a:pPr>
            <a:r>
              <a:rPr lang="en-US" dirty="0" smtClean="0"/>
              <a:t>It is important to orient the audience as to certain terminology that is used throughout the report and the presentation</a:t>
            </a:r>
            <a:endParaRPr lang="en-US" dirty="0"/>
          </a:p>
        </p:txBody>
      </p:sp>
      <p:sp>
        <p:nvSpPr>
          <p:cNvPr id="4" name="Slide Number Placeholder 3"/>
          <p:cNvSpPr>
            <a:spLocks noGrp="1"/>
          </p:cNvSpPr>
          <p:nvPr>
            <p:ph type="sldNum" sz="quarter" idx="10"/>
          </p:nvPr>
        </p:nvSpPr>
        <p:spPr/>
        <p:txBody>
          <a:bodyPr/>
          <a:lstStyle/>
          <a:p>
            <a:fld id="{8FBE5A18-56E5-40DD-9B14-D8CAF4CCBC94}" type="slidenum">
              <a:rPr lang="en-US" smtClean="0"/>
              <a:t>4</a:t>
            </a:fld>
            <a:endParaRPr lang="en-US"/>
          </a:p>
        </p:txBody>
      </p:sp>
    </p:spTree>
    <p:extLst>
      <p:ext uri="{BB962C8B-B14F-4D97-AF65-F5344CB8AC3E}">
        <p14:creationId xmlns:p14="http://schemas.microsoft.com/office/powerpoint/2010/main" val="2183750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buFont typeface="Arial" pitchFamily="34" charset="0"/>
              <a:buChar char="•"/>
            </a:pPr>
            <a:r>
              <a:rPr lang="en-US" dirty="0" smtClean="0"/>
              <a:t>In completing the report and the presentation, certain assumptions were made that need to be briefly explained to the audience.  The outcome/benefits described in the study is predicated on this information.</a:t>
            </a:r>
            <a:endParaRPr lang="en-US" dirty="0"/>
          </a:p>
        </p:txBody>
      </p:sp>
      <p:sp>
        <p:nvSpPr>
          <p:cNvPr id="4" name="Slide Number Placeholder 3"/>
          <p:cNvSpPr>
            <a:spLocks noGrp="1"/>
          </p:cNvSpPr>
          <p:nvPr>
            <p:ph type="sldNum" sz="quarter" idx="10"/>
          </p:nvPr>
        </p:nvSpPr>
        <p:spPr/>
        <p:txBody>
          <a:bodyPr/>
          <a:lstStyle/>
          <a:p>
            <a:fld id="{8FBE5A18-56E5-40DD-9B14-D8CAF4CCBC94}" type="slidenum">
              <a:rPr lang="en-US" smtClean="0"/>
              <a:t>5</a:t>
            </a:fld>
            <a:endParaRPr lang="en-US"/>
          </a:p>
        </p:txBody>
      </p:sp>
    </p:spTree>
    <p:extLst>
      <p:ext uri="{BB962C8B-B14F-4D97-AF65-F5344CB8AC3E}">
        <p14:creationId xmlns:p14="http://schemas.microsoft.com/office/powerpoint/2010/main" val="2743117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buFont typeface="Arial" pitchFamily="34" charset="0"/>
              <a:buChar char="•"/>
            </a:pPr>
            <a:r>
              <a:rPr lang="en-US" dirty="0" smtClean="0"/>
              <a:t>The audience must understand how the study team defined a MLLRS.</a:t>
            </a:r>
          </a:p>
          <a:p>
            <a:pPr marL="181240" indent="-181240">
              <a:buFont typeface="Arial" pitchFamily="34" charset="0"/>
              <a:buChar char="•"/>
            </a:pPr>
            <a:r>
              <a:rPr lang="en-US" dirty="0" smtClean="0"/>
              <a:t>The definition does not stray from the NCHRP 20-27(2) data model</a:t>
            </a:r>
          </a:p>
          <a:p>
            <a:pPr marL="181240" indent="-181240">
              <a:buFont typeface="Arial" pitchFamily="34" charset="0"/>
              <a:buChar char="•"/>
            </a:pPr>
            <a:r>
              <a:rPr lang="en-US" dirty="0" smtClean="0"/>
              <a:t>The study related specifically to the linear referencing methods, or LRM’s, as the key aspect that differentiates a MLLRS from a LRS</a:t>
            </a:r>
          </a:p>
          <a:p>
            <a:pPr marL="181240" indent="-181240">
              <a:buFont typeface="Arial" pitchFamily="34" charset="0"/>
              <a:buChar char="•"/>
            </a:pPr>
            <a:r>
              <a:rPr lang="en-US" dirty="0" smtClean="0"/>
              <a:t>A MLLRS logically links with other organizational electronic management systems to optimize the overall operational efficiencies of a state agency</a:t>
            </a:r>
            <a:endParaRPr lang="en-US" dirty="0"/>
          </a:p>
        </p:txBody>
      </p:sp>
      <p:sp>
        <p:nvSpPr>
          <p:cNvPr id="4" name="Slide Number Placeholder 3"/>
          <p:cNvSpPr>
            <a:spLocks noGrp="1"/>
          </p:cNvSpPr>
          <p:nvPr>
            <p:ph type="sldNum" sz="quarter" idx="10"/>
          </p:nvPr>
        </p:nvSpPr>
        <p:spPr/>
        <p:txBody>
          <a:bodyPr/>
          <a:lstStyle/>
          <a:p>
            <a:fld id="{8FBE5A18-56E5-40DD-9B14-D8CAF4CCBC94}" type="slidenum">
              <a:rPr lang="en-US" smtClean="0"/>
              <a:t>6</a:t>
            </a:fld>
            <a:endParaRPr lang="en-US"/>
          </a:p>
        </p:txBody>
      </p:sp>
    </p:spTree>
    <p:extLst>
      <p:ext uri="{BB962C8B-B14F-4D97-AF65-F5344CB8AC3E}">
        <p14:creationId xmlns:p14="http://schemas.microsoft.com/office/powerpoint/2010/main" val="60489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560388"/>
            <a:ext cx="4800600" cy="3600450"/>
          </a:xfrm>
        </p:spPr>
      </p:sp>
      <p:sp>
        <p:nvSpPr>
          <p:cNvPr id="3" name="Notes Placeholder 2"/>
          <p:cNvSpPr>
            <a:spLocks noGrp="1"/>
          </p:cNvSpPr>
          <p:nvPr>
            <p:ph type="body" idx="1"/>
          </p:nvPr>
        </p:nvSpPr>
        <p:spPr/>
        <p:txBody>
          <a:bodyPr/>
          <a:lstStyle/>
          <a:p>
            <a:pPr marL="181240" indent="-181240">
              <a:buFont typeface="Arial" pitchFamily="34" charset="0"/>
              <a:buChar char="•"/>
            </a:pPr>
            <a:r>
              <a:rPr lang="en-US" dirty="0" smtClean="0"/>
              <a:t>The following 10 functional requirements are provided from section 1.6 of the NCHRP Report 460</a:t>
            </a:r>
            <a:r>
              <a:rPr lang="en-US" dirty="0"/>
              <a:t>.</a:t>
            </a:r>
            <a:r>
              <a:rPr lang="en-US" dirty="0" smtClean="0"/>
              <a:t>  These core functional requirements form the essence of the MDLRS data model.</a:t>
            </a:r>
          </a:p>
          <a:p>
            <a:pPr marL="181240" indent="-181240">
              <a:buFont typeface="Arial" pitchFamily="34" charset="0"/>
              <a:buChar char="•"/>
            </a:pPr>
            <a:r>
              <a:rPr lang="en-US" dirty="0" smtClean="0"/>
              <a:t>If you are going to talk to each of these points, you should have the definition of each.</a:t>
            </a:r>
            <a:endParaRPr lang="en-US" dirty="0"/>
          </a:p>
        </p:txBody>
      </p:sp>
      <p:sp>
        <p:nvSpPr>
          <p:cNvPr id="4" name="Slide Number Placeholder 3"/>
          <p:cNvSpPr>
            <a:spLocks noGrp="1"/>
          </p:cNvSpPr>
          <p:nvPr>
            <p:ph type="sldNum" sz="quarter" idx="10"/>
          </p:nvPr>
        </p:nvSpPr>
        <p:spPr/>
        <p:txBody>
          <a:bodyPr/>
          <a:lstStyle/>
          <a:p>
            <a:fld id="{8FBE5A18-56E5-40DD-9B14-D8CAF4CCBC94}" type="slidenum">
              <a:rPr lang="en-US" smtClean="0"/>
              <a:t>7</a:t>
            </a:fld>
            <a:endParaRPr lang="en-US"/>
          </a:p>
        </p:txBody>
      </p:sp>
    </p:spTree>
    <p:extLst>
      <p:ext uri="{BB962C8B-B14F-4D97-AF65-F5344CB8AC3E}">
        <p14:creationId xmlns:p14="http://schemas.microsoft.com/office/powerpoint/2010/main" val="3453287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BE5A18-56E5-40DD-9B14-D8CAF4CCBC94}" type="slidenum">
              <a:rPr lang="en-US" smtClean="0"/>
              <a:t>8</a:t>
            </a:fld>
            <a:endParaRPr lang="en-US"/>
          </a:p>
        </p:txBody>
      </p:sp>
    </p:spTree>
    <p:extLst>
      <p:ext uri="{BB962C8B-B14F-4D97-AF65-F5344CB8AC3E}">
        <p14:creationId xmlns:p14="http://schemas.microsoft.com/office/powerpoint/2010/main" val="37510578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buFont typeface="Arial" pitchFamily="34" charset="0"/>
              <a:buChar char="•"/>
            </a:pPr>
            <a:r>
              <a:rPr lang="en-US" dirty="0" smtClean="0"/>
              <a:t>The study team identified the benefits that can be  associated with agency improvements with  the implementation of a MLLRS – most of these are fairly self explanatory</a:t>
            </a:r>
          </a:p>
          <a:p>
            <a:pPr marL="181240" indent="-181240">
              <a:buFont typeface="Arial" pitchFamily="34" charset="0"/>
              <a:buChar char="•"/>
            </a:pPr>
            <a:r>
              <a:rPr lang="en-US" dirty="0" smtClean="0"/>
              <a:t>The benefits, both qualitative and quantitative will be discussed further in this presentation</a:t>
            </a:r>
          </a:p>
          <a:p>
            <a:pPr marL="181240" indent="-181240">
              <a:buFont typeface="Arial" pitchFamily="34" charset="0"/>
              <a:buChar char="•"/>
            </a:pPr>
            <a:r>
              <a:rPr lang="en-US" dirty="0" smtClean="0"/>
              <a:t>Overall an agency will have the opportunity to use data more efficiently and effectively while improving the </a:t>
            </a:r>
            <a:r>
              <a:rPr lang="en-US" dirty="0" smtClean="0"/>
              <a:t>agencies’ decision-making  </a:t>
            </a:r>
            <a:r>
              <a:rPr lang="en-US" dirty="0" smtClean="0"/>
              <a:t>processes.  This is accomplished with decisions supported by data that can be provided in a much more timely and realistic manner</a:t>
            </a:r>
          </a:p>
          <a:p>
            <a:pPr marL="181240" indent="-18124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FBE5A18-56E5-40DD-9B14-D8CAF4CCBC94}" type="slidenum">
              <a:rPr lang="en-US" smtClean="0"/>
              <a:t>9</a:t>
            </a:fld>
            <a:endParaRPr lang="en-US"/>
          </a:p>
        </p:txBody>
      </p:sp>
    </p:spTree>
    <p:extLst>
      <p:ext uri="{BB962C8B-B14F-4D97-AF65-F5344CB8AC3E}">
        <p14:creationId xmlns:p14="http://schemas.microsoft.com/office/powerpoint/2010/main" val="26101063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71DB0A-8AC9-4172-86E8-21682618C557}" type="datetimeFigureOut">
              <a:rPr lang="en-US" smtClean="0"/>
              <a:t>9/8/2011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E22095-8B7B-4BC6-B674-44E92DD1846D}"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5562600"/>
            <a:ext cx="2971799" cy="129540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971800" y="5562600"/>
            <a:ext cx="3033712" cy="1295400"/>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005512" y="5562600"/>
            <a:ext cx="3138488" cy="1295400"/>
          </a:xfrm>
          <a:prstGeom prst="rect">
            <a:avLst/>
          </a:prstGeom>
        </p:spPr>
      </p:pic>
    </p:spTree>
    <p:extLst>
      <p:ext uri="{BB962C8B-B14F-4D97-AF65-F5344CB8AC3E}">
        <p14:creationId xmlns:p14="http://schemas.microsoft.com/office/powerpoint/2010/main" val="3637258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71DB0A-8AC9-4172-86E8-21682618C557}" type="datetimeFigureOut">
              <a:rPr lang="en-US" smtClean="0"/>
              <a:t>9/8/2011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22095-8B7B-4BC6-B674-44E92DD1846D}" type="slidenum">
              <a:rPr lang="en-US" smtClean="0"/>
              <a:t>‹#›</a:t>
            </a:fld>
            <a:endParaRPr lang="en-US"/>
          </a:p>
        </p:txBody>
      </p:sp>
    </p:spTree>
    <p:extLst>
      <p:ext uri="{BB962C8B-B14F-4D97-AF65-F5344CB8AC3E}">
        <p14:creationId xmlns:p14="http://schemas.microsoft.com/office/powerpoint/2010/main" val="3547476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71DB0A-8AC9-4172-86E8-21682618C557}" type="datetimeFigureOut">
              <a:rPr lang="en-US" smtClean="0"/>
              <a:t>9/8/2011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22095-8B7B-4BC6-B674-44E92DD1846D}" type="slidenum">
              <a:rPr lang="en-US" smtClean="0"/>
              <a:t>‹#›</a:t>
            </a:fld>
            <a:endParaRPr lang="en-US"/>
          </a:p>
        </p:txBody>
      </p:sp>
    </p:spTree>
    <p:extLst>
      <p:ext uri="{BB962C8B-B14F-4D97-AF65-F5344CB8AC3E}">
        <p14:creationId xmlns:p14="http://schemas.microsoft.com/office/powerpoint/2010/main" val="1356736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609600" y="11430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271DB0A-8AC9-4172-86E8-21682618C557}" type="datetimeFigureOut">
              <a:rPr lang="en-US" smtClean="0"/>
              <a:t>9/8/2011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22095-8B7B-4BC6-B674-44E92DD1846D}" type="slidenum">
              <a:rPr lang="en-US" smtClean="0"/>
              <a:t>‹#›</a:t>
            </a:fld>
            <a:endParaRPr lang="en-US"/>
          </a:p>
        </p:txBody>
      </p:sp>
    </p:spTree>
    <p:extLst>
      <p:ext uri="{BB962C8B-B14F-4D97-AF65-F5344CB8AC3E}">
        <p14:creationId xmlns:p14="http://schemas.microsoft.com/office/powerpoint/2010/main" val="3124822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71DB0A-8AC9-4172-86E8-21682618C557}" type="datetimeFigureOut">
              <a:rPr lang="en-US" smtClean="0"/>
              <a:t>9/8/2011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22095-8B7B-4BC6-B674-44E92DD1846D}" type="slidenum">
              <a:rPr lang="en-US" smtClean="0"/>
              <a:t>‹#›</a:t>
            </a:fld>
            <a:endParaRPr lang="en-US"/>
          </a:p>
        </p:txBody>
      </p:sp>
    </p:spTree>
    <p:extLst>
      <p:ext uri="{BB962C8B-B14F-4D97-AF65-F5344CB8AC3E}">
        <p14:creationId xmlns:p14="http://schemas.microsoft.com/office/powerpoint/2010/main" val="2421687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71DB0A-8AC9-4172-86E8-21682618C557}" type="datetimeFigureOut">
              <a:rPr lang="en-US" smtClean="0"/>
              <a:t>9/8/2011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E22095-8B7B-4BC6-B674-44E92DD1846D}" type="slidenum">
              <a:rPr lang="en-US" smtClean="0"/>
              <a:t>‹#›</a:t>
            </a:fld>
            <a:endParaRPr lang="en-US"/>
          </a:p>
        </p:txBody>
      </p:sp>
    </p:spTree>
    <p:extLst>
      <p:ext uri="{BB962C8B-B14F-4D97-AF65-F5344CB8AC3E}">
        <p14:creationId xmlns:p14="http://schemas.microsoft.com/office/powerpoint/2010/main" val="3240232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71DB0A-8AC9-4172-86E8-21682618C557}" type="datetimeFigureOut">
              <a:rPr lang="en-US" smtClean="0"/>
              <a:t>9/8/2011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E22095-8B7B-4BC6-B674-44E92DD1846D}" type="slidenum">
              <a:rPr lang="en-US" smtClean="0"/>
              <a:t>‹#›</a:t>
            </a:fld>
            <a:endParaRPr lang="en-US"/>
          </a:p>
        </p:txBody>
      </p:sp>
    </p:spTree>
    <p:extLst>
      <p:ext uri="{BB962C8B-B14F-4D97-AF65-F5344CB8AC3E}">
        <p14:creationId xmlns:p14="http://schemas.microsoft.com/office/powerpoint/2010/main" val="2706329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71DB0A-8AC9-4172-86E8-21682618C557}" type="datetimeFigureOut">
              <a:rPr lang="en-US" smtClean="0"/>
              <a:t>9/8/2011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E22095-8B7B-4BC6-B674-44E92DD1846D}" type="slidenum">
              <a:rPr lang="en-US" smtClean="0"/>
              <a:t>‹#›</a:t>
            </a:fld>
            <a:endParaRPr lang="en-US"/>
          </a:p>
        </p:txBody>
      </p:sp>
    </p:spTree>
    <p:extLst>
      <p:ext uri="{BB962C8B-B14F-4D97-AF65-F5344CB8AC3E}">
        <p14:creationId xmlns:p14="http://schemas.microsoft.com/office/powerpoint/2010/main" val="1281129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71DB0A-8AC9-4172-86E8-21682618C557}" type="datetimeFigureOut">
              <a:rPr lang="en-US" smtClean="0"/>
              <a:t>9/8/2011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E22095-8B7B-4BC6-B674-44E92DD1846D}" type="slidenum">
              <a:rPr lang="en-US" smtClean="0"/>
              <a:t>‹#›</a:t>
            </a:fld>
            <a:endParaRPr lang="en-US"/>
          </a:p>
        </p:txBody>
      </p:sp>
    </p:spTree>
    <p:extLst>
      <p:ext uri="{BB962C8B-B14F-4D97-AF65-F5344CB8AC3E}">
        <p14:creationId xmlns:p14="http://schemas.microsoft.com/office/powerpoint/2010/main" val="271511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71DB0A-8AC9-4172-86E8-21682618C557}" type="datetimeFigureOut">
              <a:rPr lang="en-US" smtClean="0"/>
              <a:t>9/8/2011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E22095-8B7B-4BC6-B674-44E92DD1846D}" type="slidenum">
              <a:rPr lang="en-US" smtClean="0"/>
              <a:t>‹#›</a:t>
            </a:fld>
            <a:endParaRPr lang="en-US"/>
          </a:p>
        </p:txBody>
      </p:sp>
    </p:spTree>
    <p:extLst>
      <p:ext uri="{BB962C8B-B14F-4D97-AF65-F5344CB8AC3E}">
        <p14:creationId xmlns:p14="http://schemas.microsoft.com/office/powerpoint/2010/main" val="370111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71DB0A-8AC9-4172-86E8-21682618C557}" type="datetimeFigureOut">
              <a:rPr lang="en-US" smtClean="0"/>
              <a:t>9/8/2011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E22095-8B7B-4BC6-B674-44E92DD1846D}" type="slidenum">
              <a:rPr lang="en-US" smtClean="0"/>
              <a:t>‹#›</a:t>
            </a:fld>
            <a:endParaRPr lang="en-US"/>
          </a:p>
        </p:txBody>
      </p:sp>
    </p:spTree>
    <p:extLst>
      <p:ext uri="{BB962C8B-B14F-4D97-AF65-F5344CB8AC3E}">
        <p14:creationId xmlns:p14="http://schemas.microsoft.com/office/powerpoint/2010/main" val="3674226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65287"/>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71DB0A-8AC9-4172-86E8-21682618C557}" type="datetimeFigureOut">
              <a:rPr lang="en-US" smtClean="0"/>
              <a:t>9/8/2011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E22095-8B7B-4BC6-B674-44E92DD1846D}"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 y="5562600"/>
            <a:ext cx="2971799" cy="1295400"/>
          </a:xfrm>
          <a:prstGeom prst="rect">
            <a:avLst/>
          </a:prstGeom>
        </p:spPr>
      </p:pic>
      <p:pic>
        <p:nvPicPr>
          <p:cNvPr id="8" name="Picture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971800" y="5562600"/>
            <a:ext cx="3033712" cy="1295400"/>
          </a:xfrm>
          <a:prstGeom prst="rect">
            <a:avLst/>
          </a:prstGeom>
        </p:spPr>
      </p:pic>
      <p:pic>
        <p:nvPicPr>
          <p:cNvPr id="9" name="Picture 8"/>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6005512" y="5562600"/>
            <a:ext cx="3138488" cy="1295400"/>
          </a:xfrm>
          <a:prstGeom prst="rect">
            <a:avLst/>
          </a:prstGeom>
        </p:spPr>
      </p:pic>
    </p:spTree>
    <p:extLst>
      <p:ext uri="{BB962C8B-B14F-4D97-AF65-F5344CB8AC3E}">
        <p14:creationId xmlns:p14="http://schemas.microsoft.com/office/powerpoint/2010/main" val="545507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1" kern="1200">
          <a:solidFill>
            <a:schemeClr val="accent5">
              <a:lumMod val="50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accent5">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The Costs &amp; Benefits of Implementing a MLLRS</a:t>
            </a:r>
            <a:endParaRPr lang="en-US" dirty="0"/>
          </a:p>
        </p:txBody>
      </p:sp>
      <p:sp>
        <p:nvSpPr>
          <p:cNvPr id="7" name="Subtitle 6"/>
          <p:cNvSpPr>
            <a:spLocks noGrp="1"/>
          </p:cNvSpPr>
          <p:nvPr>
            <p:ph type="subTitle" idx="1"/>
          </p:nvPr>
        </p:nvSpPr>
        <p:spPr/>
        <p:txBody>
          <a:bodyPr/>
          <a:lstStyle/>
          <a:p>
            <a:r>
              <a:rPr lang="en-US" dirty="0" smtClean="0"/>
              <a:t>Sponsored by the AASHTO and FHWA and Conducted in the NCHRP</a:t>
            </a:r>
            <a:endParaRPr lang="en-US" dirty="0"/>
          </a:p>
        </p:txBody>
      </p:sp>
    </p:spTree>
    <p:extLst>
      <p:ext uri="{BB962C8B-B14F-4D97-AF65-F5344CB8AC3E}">
        <p14:creationId xmlns:p14="http://schemas.microsoft.com/office/powerpoint/2010/main" val="1349069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Implement ML into LRS</a:t>
            </a:r>
            <a:endParaRPr lang="en-US" dirty="0"/>
          </a:p>
        </p:txBody>
      </p:sp>
      <p:sp>
        <p:nvSpPr>
          <p:cNvPr id="3" name="Content Placeholder 2"/>
          <p:cNvSpPr>
            <a:spLocks noGrp="1"/>
          </p:cNvSpPr>
          <p:nvPr>
            <p:ph idx="1"/>
          </p:nvPr>
        </p:nvSpPr>
        <p:spPr/>
        <p:txBody>
          <a:bodyPr>
            <a:normAutofit lnSpcReduction="10000"/>
          </a:bodyPr>
          <a:lstStyle/>
          <a:p>
            <a:r>
              <a:rPr lang="en-US" dirty="0"/>
              <a:t>Desire to improve customer service </a:t>
            </a:r>
            <a:endParaRPr lang="en-US" dirty="0" smtClean="0"/>
          </a:p>
          <a:p>
            <a:r>
              <a:rPr lang="en-US" dirty="0" smtClean="0"/>
              <a:t>Integrate </a:t>
            </a:r>
            <a:r>
              <a:rPr lang="en-US" dirty="0"/>
              <a:t>with legacy systems and ultimately eliminate dependencies on </a:t>
            </a:r>
            <a:r>
              <a:rPr lang="en-US" dirty="0" smtClean="0"/>
              <a:t>obsolete technology</a:t>
            </a:r>
            <a:r>
              <a:rPr lang="en-US" dirty="0"/>
              <a:t>,</a:t>
            </a:r>
          </a:p>
          <a:p>
            <a:r>
              <a:rPr lang="en-US" dirty="0" smtClean="0"/>
              <a:t>Establish </a:t>
            </a:r>
            <a:r>
              <a:rPr lang="en-US" dirty="0"/>
              <a:t>standards to increase LRS consistency throughout the agency and </a:t>
            </a:r>
            <a:r>
              <a:rPr lang="en-US" dirty="0" smtClean="0"/>
              <a:t>industry-wide, and</a:t>
            </a:r>
            <a:r>
              <a:rPr lang="en-US" dirty="0"/>
              <a:t>	</a:t>
            </a:r>
          </a:p>
          <a:p>
            <a:r>
              <a:rPr lang="en-US" dirty="0" smtClean="0"/>
              <a:t>Lower </a:t>
            </a:r>
            <a:r>
              <a:rPr lang="en-US" dirty="0"/>
              <a:t>the life cycle cost impacts of system ownership</a:t>
            </a:r>
          </a:p>
        </p:txBody>
      </p:sp>
    </p:spTree>
    <p:extLst>
      <p:ext uri="{BB962C8B-B14F-4D97-AF65-F5344CB8AC3E}">
        <p14:creationId xmlns:p14="http://schemas.microsoft.com/office/powerpoint/2010/main" val="1722207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Benefits of a MLLRS in a State Agency</a:t>
            </a:r>
            <a:endParaRPr lang="en-US" dirty="0"/>
          </a:p>
        </p:txBody>
      </p:sp>
      <p:sp>
        <p:nvSpPr>
          <p:cNvPr id="3" name="Content Placeholder 2"/>
          <p:cNvSpPr>
            <a:spLocks noGrp="1"/>
          </p:cNvSpPr>
          <p:nvPr>
            <p:ph idx="1"/>
          </p:nvPr>
        </p:nvSpPr>
        <p:spPr/>
        <p:txBody>
          <a:bodyPr/>
          <a:lstStyle/>
          <a:p>
            <a:r>
              <a:rPr lang="en-US" dirty="0" smtClean="0"/>
              <a:t>Quantitative Benefits</a:t>
            </a:r>
          </a:p>
          <a:p>
            <a:pPr lvl="1"/>
            <a:r>
              <a:rPr lang="en-US" dirty="0" smtClean="0"/>
              <a:t>Identified as time and cost savings by reducing:</a:t>
            </a:r>
          </a:p>
          <a:p>
            <a:pPr lvl="2"/>
            <a:r>
              <a:rPr lang="en-US" dirty="0" smtClean="0"/>
              <a:t>Staff hours</a:t>
            </a:r>
          </a:p>
          <a:p>
            <a:pPr lvl="2"/>
            <a:r>
              <a:rPr lang="en-US" dirty="0" smtClean="0"/>
              <a:t>Operational hours</a:t>
            </a:r>
          </a:p>
          <a:p>
            <a:pPr lvl="2"/>
            <a:r>
              <a:rPr lang="en-US" dirty="0" smtClean="0"/>
              <a:t>Hours within other departments</a:t>
            </a:r>
          </a:p>
          <a:p>
            <a:pPr lvl="2"/>
            <a:r>
              <a:rPr lang="en-US" dirty="0" smtClean="0"/>
              <a:t>Improved stewardship of data</a:t>
            </a:r>
          </a:p>
          <a:p>
            <a:pPr lvl="2"/>
            <a:r>
              <a:rPr lang="en-US" dirty="0" smtClean="0"/>
              <a:t>Business/Operational unit improvements</a:t>
            </a:r>
            <a:endParaRPr lang="en-US" dirty="0"/>
          </a:p>
        </p:txBody>
      </p:sp>
    </p:spTree>
    <p:extLst>
      <p:ext uri="{BB962C8B-B14F-4D97-AF65-F5344CB8AC3E}">
        <p14:creationId xmlns:p14="http://schemas.microsoft.com/office/powerpoint/2010/main" val="4241458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Savings</a:t>
            </a:r>
            <a:endParaRPr lang="en-US" dirty="0"/>
          </a:p>
        </p:txBody>
      </p:sp>
      <p:sp>
        <p:nvSpPr>
          <p:cNvPr id="3" name="Content Placeholder 2"/>
          <p:cNvSpPr>
            <a:spLocks noGrp="1"/>
          </p:cNvSpPr>
          <p:nvPr>
            <p:ph idx="1"/>
          </p:nvPr>
        </p:nvSpPr>
        <p:spPr/>
        <p:txBody>
          <a:bodyPr>
            <a:normAutofit/>
          </a:bodyPr>
          <a:lstStyle/>
          <a:p>
            <a:r>
              <a:rPr lang="en-US" dirty="0" smtClean="0"/>
              <a:t>Baseline System</a:t>
            </a:r>
          </a:p>
          <a:p>
            <a:pPr lvl="1"/>
            <a:r>
              <a:rPr lang="en-US" dirty="0" smtClean="0"/>
              <a:t>Up to $32,000 per FTE for reduction in staff, operational and other department staff hours</a:t>
            </a:r>
          </a:p>
          <a:p>
            <a:r>
              <a:rPr lang="en-US" dirty="0" smtClean="0"/>
              <a:t>Optional Functional Elements</a:t>
            </a:r>
          </a:p>
          <a:p>
            <a:pPr lvl="1"/>
            <a:r>
              <a:rPr lang="en-US" dirty="0" smtClean="0"/>
              <a:t>Managing Change - Up to an additional $32,000 per FTE by increasing functionality </a:t>
            </a:r>
          </a:p>
          <a:p>
            <a:pPr lvl="1"/>
            <a:r>
              <a:rPr lang="en-US" dirty="0" smtClean="0"/>
              <a:t>Modeling Connectivity – Up to an additional $32,000 per FTE </a:t>
            </a:r>
          </a:p>
        </p:txBody>
      </p:sp>
    </p:spTree>
    <p:extLst>
      <p:ext uri="{BB962C8B-B14F-4D97-AF65-F5344CB8AC3E}">
        <p14:creationId xmlns:p14="http://schemas.microsoft.com/office/powerpoint/2010/main" val="88869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Savings</a:t>
            </a:r>
            <a:endParaRPr lang="en-US" dirty="0"/>
          </a:p>
        </p:txBody>
      </p:sp>
      <p:sp>
        <p:nvSpPr>
          <p:cNvPr id="3" name="Content Placeholder 2"/>
          <p:cNvSpPr>
            <a:spLocks noGrp="1"/>
          </p:cNvSpPr>
          <p:nvPr>
            <p:ph idx="1"/>
          </p:nvPr>
        </p:nvSpPr>
        <p:spPr>
          <a:xfrm>
            <a:off x="457200" y="990600"/>
            <a:ext cx="8229600" cy="4724400"/>
          </a:xfrm>
        </p:spPr>
        <p:txBody>
          <a:bodyPr>
            <a:normAutofit lnSpcReduction="10000"/>
          </a:bodyPr>
          <a:lstStyle/>
          <a:p>
            <a:r>
              <a:rPr lang="en-US" dirty="0" smtClean="0"/>
              <a:t>Business/Operational Unit Improvements</a:t>
            </a:r>
          </a:p>
          <a:p>
            <a:pPr lvl="1"/>
            <a:r>
              <a:rPr lang="en-US" dirty="0" smtClean="0"/>
              <a:t>Sample Business/Operational Units Used</a:t>
            </a:r>
          </a:p>
          <a:p>
            <a:pPr lvl="2"/>
            <a:r>
              <a:rPr lang="en-US" dirty="0" smtClean="0"/>
              <a:t>Safety improvements</a:t>
            </a:r>
          </a:p>
          <a:p>
            <a:pPr lvl="2"/>
            <a:r>
              <a:rPr lang="en-US" dirty="0" smtClean="0"/>
              <a:t>Reduced level of risk for litigation</a:t>
            </a:r>
          </a:p>
          <a:p>
            <a:pPr lvl="2"/>
            <a:r>
              <a:rPr lang="en-US" dirty="0" smtClean="0"/>
              <a:t>Reduced impacts to projects</a:t>
            </a:r>
          </a:p>
          <a:p>
            <a:pPr lvl="2"/>
            <a:r>
              <a:rPr lang="en-US" dirty="0" smtClean="0"/>
              <a:t>Reduced maintenance</a:t>
            </a:r>
          </a:p>
          <a:p>
            <a:pPr lvl="1"/>
            <a:r>
              <a:rPr lang="en-US" dirty="0" smtClean="0"/>
              <a:t>Baseline Savings</a:t>
            </a:r>
          </a:p>
          <a:p>
            <a:pPr lvl="2"/>
            <a:r>
              <a:rPr lang="en-US" dirty="0" smtClean="0"/>
              <a:t>$1.1 million</a:t>
            </a:r>
          </a:p>
          <a:p>
            <a:pPr lvl="1"/>
            <a:r>
              <a:rPr lang="en-US" dirty="0" smtClean="0"/>
              <a:t>Optional Functional Elements Savings</a:t>
            </a:r>
          </a:p>
          <a:p>
            <a:pPr lvl="2"/>
            <a:r>
              <a:rPr lang="en-US" dirty="0" smtClean="0"/>
              <a:t>$2.5 million</a:t>
            </a:r>
            <a:endParaRPr lang="en-US" dirty="0"/>
          </a:p>
        </p:txBody>
      </p:sp>
    </p:spTree>
    <p:extLst>
      <p:ext uri="{BB962C8B-B14F-4D97-AF65-F5344CB8AC3E}">
        <p14:creationId xmlns:p14="http://schemas.microsoft.com/office/powerpoint/2010/main" val="489868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Qualitative Benefits</a:t>
            </a:r>
            <a:endParaRPr lang="en-US" dirty="0"/>
          </a:p>
        </p:txBody>
      </p:sp>
      <p:sp>
        <p:nvSpPr>
          <p:cNvPr id="3" name="Content Placeholder 2"/>
          <p:cNvSpPr>
            <a:spLocks noGrp="1"/>
          </p:cNvSpPr>
          <p:nvPr>
            <p:ph idx="1"/>
          </p:nvPr>
        </p:nvSpPr>
        <p:spPr/>
        <p:txBody>
          <a:bodyPr/>
          <a:lstStyle/>
          <a:p>
            <a:r>
              <a:rPr lang="en-US" dirty="0" smtClean="0"/>
              <a:t>Ease of use and accessibility</a:t>
            </a:r>
          </a:p>
          <a:p>
            <a:r>
              <a:rPr lang="en-US" dirty="0" smtClean="0"/>
              <a:t>Flexibility and integration</a:t>
            </a:r>
          </a:p>
          <a:p>
            <a:r>
              <a:rPr lang="en-US" dirty="0" smtClean="0"/>
              <a:t>Quality of data</a:t>
            </a:r>
          </a:p>
          <a:p>
            <a:r>
              <a:rPr lang="en-US" dirty="0" smtClean="0"/>
              <a:t>Internal and external collaboration</a:t>
            </a:r>
          </a:p>
          <a:p>
            <a:r>
              <a:rPr lang="en-US" dirty="0" smtClean="0"/>
              <a:t>Data-driven decision support</a:t>
            </a:r>
            <a:endParaRPr lang="en-US" dirty="0"/>
          </a:p>
        </p:txBody>
      </p:sp>
    </p:spTree>
    <p:extLst>
      <p:ext uri="{BB962C8B-B14F-4D97-AF65-F5344CB8AC3E}">
        <p14:creationId xmlns:p14="http://schemas.microsoft.com/office/powerpoint/2010/main" val="3675867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Identified Benefits</a:t>
            </a:r>
            <a:endParaRPr lang="en-US" dirty="0"/>
          </a:p>
        </p:txBody>
      </p:sp>
      <p:sp>
        <p:nvSpPr>
          <p:cNvPr id="3" name="Content Placeholder 2"/>
          <p:cNvSpPr>
            <a:spLocks noGrp="1"/>
          </p:cNvSpPr>
          <p:nvPr>
            <p:ph idx="1"/>
          </p:nvPr>
        </p:nvSpPr>
        <p:spPr/>
        <p:txBody>
          <a:bodyPr/>
          <a:lstStyle/>
          <a:p>
            <a:r>
              <a:rPr lang="en-US" dirty="0" smtClean="0"/>
              <a:t>Facilitates the Breakdown of Departmental Silos</a:t>
            </a:r>
          </a:p>
          <a:p>
            <a:r>
              <a:rPr lang="en-US" dirty="0" smtClean="0"/>
              <a:t>Able to Take Advantage of External Resources</a:t>
            </a:r>
          </a:p>
          <a:p>
            <a:r>
              <a:rPr lang="en-US" dirty="0" smtClean="0"/>
              <a:t>Increased Opportunity to Integrate MLLRS into the Field Operations</a:t>
            </a:r>
            <a:endParaRPr lang="en-US" dirty="0"/>
          </a:p>
        </p:txBody>
      </p:sp>
    </p:spTree>
    <p:extLst>
      <p:ext uri="{BB962C8B-B14F-4D97-AF65-F5344CB8AC3E}">
        <p14:creationId xmlns:p14="http://schemas.microsoft.com/office/powerpoint/2010/main" val="3466114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and Savings Assumptions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Costs Are Exclusive of What Is Available Within the Agency</a:t>
            </a:r>
          </a:p>
          <a:p>
            <a:r>
              <a:rPr lang="en-US" dirty="0" smtClean="0"/>
              <a:t>Labor Rates Are Represented by An Integrated Rate of Both Consultant and Civil Service Rates of $150.00 Per Hour</a:t>
            </a:r>
          </a:p>
          <a:p>
            <a:r>
              <a:rPr lang="en-US" dirty="0" smtClean="0"/>
              <a:t>The MLLRS Will </a:t>
            </a:r>
            <a:r>
              <a:rPr lang="en-US" dirty="0"/>
              <a:t>B</a:t>
            </a:r>
            <a:r>
              <a:rPr lang="en-US" dirty="0" smtClean="0"/>
              <a:t>e Implemented From Scratch By Others</a:t>
            </a:r>
          </a:p>
          <a:p>
            <a:r>
              <a:rPr lang="en-US" dirty="0" smtClean="0"/>
              <a:t>Either Nothing is Existing or the System Will Not Integrate</a:t>
            </a:r>
          </a:p>
          <a:p>
            <a:r>
              <a:rPr lang="en-US" dirty="0" smtClean="0"/>
              <a:t>25,000 Miles of Centerline Per State</a:t>
            </a:r>
            <a:endParaRPr lang="en-US" dirty="0"/>
          </a:p>
        </p:txBody>
      </p:sp>
    </p:spTree>
    <p:extLst>
      <p:ext uri="{BB962C8B-B14F-4D97-AF65-F5344CB8AC3E}">
        <p14:creationId xmlns:p14="http://schemas.microsoft.com/office/powerpoint/2010/main" val="3246558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and Savings Assumptions</a:t>
            </a:r>
            <a:endParaRPr lang="en-US" dirty="0"/>
          </a:p>
        </p:txBody>
      </p:sp>
      <p:sp>
        <p:nvSpPr>
          <p:cNvPr id="3" name="Content Placeholder 2"/>
          <p:cNvSpPr>
            <a:spLocks noGrp="1"/>
          </p:cNvSpPr>
          <p:nvPr>
            <p:ph idx="1"/>
          </p:nvPr>
        </p:nvSpPr>
        <p:spPr/>
        <p:txBody>
          <a:bodyPr>
            <a:normAutofit lnSpcReduction="10000"/>
          </a:bodyPr>
          <a:lstStyle/>
          <a:p>
            <a:r>
              <a:rPr lang="en-US" dirty="0" smtClean="0"/>
              <a:t>There Already Exists a Good Primary Road Network</a:t>
            </a:r>
          </a:p>
          <a:p>
            <a:r>
              <a:rPr lang="en-US" dirty="0" smtClean="0"/>
              <a:t>All Important Open-to-Public Roads Are Included</a:t>
            </a:r>
          </a:p>
          <a:p>
            <a:r>
              <a:rPr lang="en-US" dirty="0" smtClean="0"/>
              <a:t>A Spatial Representation is Available</a:t>
            </a:r>
          </a:p>
          <a:p>
            <a:r>
              <a:rPr lang="en-US" dirty="0" smtClean="0"/>
              <a:t>The Existing Business System Targeted is Using Some LRM Method</a:t>
            </a:r>
          </a:p>
          <a:p>
            <a:r>
              <a:rPr lang="en-US" dirty="0" smtClean="0"/>
              <a:t>Some Staging Work Will Be Required Within a Business System</a:t>
            </a:r>
            <a:endParaRPr lang="en-US" dirty="0"/>
          </a:p>
        </p:txBody>
      </p:sp>
    </p:spTree>
    <p:extLst>
      <p:ext uri="{BB962C8B-B14F-4D97-AF65-F5344CB8AC3E}">
        <p14:creationId xmlns:p14="http://schemas.microsoft.com/office/powerpoint/2010/main" val="1878672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Costs to Implement a MLLRS</a:t>
            </a:r>
            <a:endParaRPr lang="en-US" dirty="0"/>
          </a:p>
        </p:txBody>
      </p:sp>
      <p:sp>
        <p:nvSpPr>
          <p:cNvPr id="3" name="Content Placeholder 2"/>
          <p:cNvSpPr>
            <a:spLocks noGrp="1"/>
          </p:cNvSpPr>
          <p:nvPr>
            <p:ph idx="1"/>
          </p:nvPr>
        </p:nvSpPr>
        <p:spPr>
          <a:xfrm>
            <a:off x="457200" y="990600"/>
            <a:ext cx="8229600" cy="4572000"/>
          </a:xfrm>
        </p:spPr>
        <p:txBody>
          <a:bodyPr>
            <a:normAutofit/>
          </a:bodyPr>
          <a:lstStyle/>
          <a:p>
            <a:r>
              <a:rPr lang="en-US" dirty="0" smtClean="0"/>
              <a:t>Capital Costs</a:t>
            </a:r>
          </a:p>
          <a:p>
            <a:pPr lvl="1"/>
            <a:r>
              <a:rPr lang="en-US" dirty="0" smtClean="0"/>
              <a:t>Baseline - $2 million</a:t>
            </a:r>
          </a:p>
          <a:p>
            <a:pPr lvl="1"/>
            <a:r>
              <a:rPr lang="en-US" dirty="0" smtClean="0"/>
              <a:t>Optional Functional Elements</a:t>
            </a:r>
          </a:p>
          <a:p>
            <a:pPr lvl="2"/>
            <a:r>
              <a:rPr lang="en-US" dirty="0" smtClean="0"/>
              <a:t>Manage Change - $31,650</a:t>
            </a:r>
          </a:p>
          <a:p>
            <a:pPr lvl="2"/>
            <a:r>
              <a:rPr lang="en-US" dirty="0" smtClean="0"/>
              <a:t>Model Connectivity - $795,000</a:t>
            </a:r>
          </a:p>
          <a:p>
            <a:pPr lvl="2"/>
            <a:r>
              <a:rPr lang="en-US" dirty="0" smtClean="0"/>
              <a:t>LRM Development - $40,000 each</a:t>
            </a:r>
          </a:p>
        </p:txBody>
      </p:sp>
    </p:spTree>
    <p:extLst>
      <p:ext uri="{BB962C8B-B14F-4D97-AF65-F5344CB8AC3E}">
        <p14:creationId xmlns:p14="http://schemas.microsoft.com/office/powerpoint/2010/main" val="862775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Costs to Implement a MLLRS</a:t>
            </a:r>
            <a:endParaRPr lang="en-US" dirty="0"/>
          </a:p>
        </p:txBody>
      </p:sp>
      <p:sp>
        <p:nvSpPr>
          <p:cNvPr id="3" name="Content Placeholder 2"/>
          <p:cNvSpPr>
            <a:spLocks noGrp="1"/>
          </p:cNvSpPr>
          <p:nvPr>
            <p:ph idx="1"/>
          </p:nvPr>
        </p:nvSpPr>
        <p:spPr>
          <a:xfrm>
            <a:off x="457200" y="990600"/>
            <a:ext cx="8229600" cy="4495800"/>
          </a:xfrm>
        </p:spPr>
        <p:txBody>
          <a:bodyPr>
            <a:normAutofit/>
          </a:bodyPr>
          <a:lstStyle/>
          <a:p>
            <a:r>
              <a:rPr lang="en-US" dirty="0" smtClean="0"/>
              <a:t>Maintenance Costs</a:t>
            </a:r>
          </a:p>
          <a:p>
            <a:pPr lvl="1"/>
            <a:r>
              <a:rPr lang="en-US" dirty="0" smtClean="0"/>
              <a:t>Baseline - $252,000</a:t>
            </a:r>
          </a:p>
          <a:p>
            <a:pPr lvl="1"/>
            <a:r>
              <a:rPr lang="en-US" dirty="0" smtClean="0"/>
              <a:t>Optional Functional Elements</a:t>
            </a:r>
          </a:p>
          <a:p>
            <a:pPr lvl="2"/>
            <a:r>
              <a:rPr lang="en-US" dirty="0" smtClean="0"/>
              <a:t>Minor adjustments only</a:t>
            </a:r>
            <a:endParaRPr lang="en-US" dirty="0"/>
          </a:p>
        </p:txBody>
      </p:sp>
    </p:spTree>
    <p:extLst>
      <p:ext uri="{BB962C8B-B14F-4D97-AF65-F5344CB8AC3E}">
        <p14:creationId xmlns:p14="http://schemas.microsoft.com/office/powerpoint/2010/main" val="569881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Objectives</a:t>
            </a:r>
            <a:endParaRPr lang="en-US" dirty="0"/>
          </a:p>
        </p:txBody>
      </p:sp>
      <p:sp>
        <p:nvSpPr>
          <p:cNvPr id="3" name="Content Placeholder 2"/>
          <p:cNvSpPr>
            <a:spLocks noGrp="1"/>
          </p:cNvSpPr>
          <p:nvPr>
            <p:ph idx="1"/>
          </p:nvPr>
        </p:nvSpPr>
        <p:spPr/>
        <p:txBody>
          <a:bodyPr>
            <a:normAutofit lnSpcReduction="10000"/>
          </a:bodyPr>
          <a:lstStyle/>
          <a:p>
            <a:r>
              <a:rPr lang="en-US" dirty="0" smtClean="0"/>
              <a:t>Study Purpose</a:t>
            </a:r>
          </a:p>
          <a:p>
            <a:r>
              <a:rPr lang="en-US" dirty="0"/>
              <a:t>Understanding the terminology </a:t>
            </a:r>
            <a:r>
              <a:rPr lang="en-US" dirty="0" smtClean="0"/>
              <a:t>used</a:t>
            </a:r>
            <a:endParaRPr lang="en-US" dirty="0"/>
          </a:p>
          <a:p>
            <a:r>
              <a:rPr lang="en-US" dirty="0" smtClean="0"/>
              <a:t>Assumptions made during the study</a:t>
            </a:r>
          </a:p>
          <a:p>
            <a:r>
              <a:rPr lang="en-US" dirty="0" smtClean="0"/>
              <a:t>The definition of a MLLRS</a:t>
            </a:r>
          </a:p>
          <a:p>
            <a:r>
              <a:rPr lang="en-US" dirty="0" smtClean="0"/>
              <a:t>Why implement a MLLRS</a:t>
            </a:r>
          </a:p>
          <a:p>
            <a:r>
              <a:rPr lang="en-US" dirty="0" smtClean="0"/>
              <a:t>The benefits and costs associated with a MLLRS</a:t>
            </a:r>
          </a:p>
          <a:p>
            <a:r>
              <a:rPr lang="en-US" dirty="0" smtClean="0"/>
              <a:t>Implementation considerations</a:t>
            </a:r>
          </a:p>
          <a:p>
            <a:endParaRPr lang="en-US" dirty="0" smtClean="0"/>
          </a:p>
        </p:txBody>
      </p:sp>
    </p:spTree>
    <p:extLst>
      <p:ext uri="{BB962C8B-B14F-4D97-AF65-F5344CB8AC3E}">
        <p14:creationId xmlns:p14="http://schemas.microsoft.com/office/powerpoint/2010/main" val="28317099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Cost/Benefit Analysis</a:t>
            </a:r>
            <a:endParaRPr lang="en-US" dirty="0"/>
          </a:p>
        </p:txBody>
      </p:sp>
      <p:sp>
        <p:nvSpPr>
          <p:cNvPr id="3" name="Content Placeholder 2"/>
          <p:cNvSpPr>
            <a:spLocks noGrp="1"/>
          </p:cNvSpPr>
          <p:nvPr>
            <p:ph idx="1"/>
          </p:nvPr>
        </p:nvSpPr>
        <p:spPr/>
        <p:txBody>
          <a:bodyPr/>
          <a:lstStyle/>
          <a:p>
            <a:r>
              <a:rPr lang="en-US" dirty="0" smtClean="0"/>
              <a:t>Based on a 5-year period</a:t>
            </a:r>
          </a:p>
          <a:p>
            <a:r>
              <a:rPr lang="en-US" dirty="0" smtClean="0"/>
              <a:t>3% escalation rate, constant dollar approach</a:t>
            </a:r>
          </a:p>
          <a:p>
            <a:pPr lvl="1"/>
            <a:r>
              <a:rPr lang="en-US" dirty="0" smtClean="0"/>
              <a:t>Baseline - $2.5 million in savings</a:t>
            </a:r>
          </a:p>
          <a:p>
            <a:pPr lvl="1"/>
            <a:r>
              <a:rPr lang="en-US" dirty="0" smtClean="0"/>
              <a:t>Cost/Benefit Ratio – 2:1</a:t>
            </a:r>
          </a:p>
          <a:p>
            <a:pPr lvl="1"/>
            <a:r>
              <a:rPr lang="en-US" dirty="0" smtClean="0"/>
              <a:t>Optional Functional Elements - $10 million in savings</a:t>
            </a:r>
          </a:p>
          <a:p>
            <a:pPr lvl="1"/>
            <a:r>
              <a:rPr lang="en-US" dirty="0" smtClean="0"/>
              <a:t>Cost/Benefit Ratio – 21:1</a:t>
            </a:r>
            <a:endParaRPr lang="en-US" dirty="0"/>
          </a:p>
        </p:txBody>
      </p:sp>
    </p:spTree>
    <p:extLst>
      <p:ext uri="{BB962C8B-B14F-4D97-AF65-F5344CB8AC3E}">
        <p14:creationId xmlns:p14="http://schemas.microsoft.com/office/powerpoint/2010/main" val="32332438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MLLRS Implementation Considerations</a:t>
            </a:r>
            <a:endParaRPr lang="en-US" dirty="0"/>
          </a:p>
        </p:txBody>
      </p:sp>
      <p:sp>
        <p:nvSpPr>
          <p:cNvPr id="3" name="Content Placeholder 2"/>
          <p:cNvSpPr>
            <a:spLocks noGrp="1"/>
          </p:cNvSpPr>
          <p:nvPr>
            <p:ph idx="1"/>
          </p:nvPr>
        </p:nvSpPr>
        <p:spPr/>
        <p:txBody>
          <a:bodyPr>
            <a:normAutofit lnSpcReduction="10000"/>
          </a:bodyPr>
          <a:lstStyle/>
          <a:p>
            <a:r>
              <a:rPr lang="en-US" dirty="0"/>
              <a:t>Organizational Support</a:t>
            </a:r>
          </a:p>
          <a:p>
            <a:r>
              <a:rPr lang="en-US" dirty="0" smtClean="0"/>
              <a:t>Establish </a:t>
            </a:r>
            <a:r>
              <a:rPr lang="en-US" dirty="0"/>
              <a:t>model specifications and scope of work to be used to obtain outside </a:t>
            </a:r>
            <a:r>
              <a:rPr lang="en-US" dirty="0" smtClean="0"/>
              <a:t>services and/or </a:t>
            </a:r>
            <a:r>
              <a:rPr lang="en-US" dirty="0"/>
              <a:t>complete the work with existing staff</a:t>
            </a:r>
          </a:p>
          <a:p>
            <a:r>
              <a:rPr lang="en-US" dirty="0" smtClean="0"/>
              <a:t>Identify </a:t>
            </a:r>
            <a:r>
              <a:rPr lang="en-US" dirty="0"/>
              <a:t>functional requirements needed </a:t>
            </a:r>
            <a:r>
              <a:rPr lang="en-US" dirty="0" smtClean="0"/>
              <a:t>within the </a:t>
            </a:r>
            <a:r>
              <a:rPr lang="en-US" dirty="0"/>
              <a:t>agency to meet the </a:t>
            </a:r>
            <a:r>
              <a:rPr lang="en-US" dirty="0" smtClean="0"/>
              <a:t>baseline performance </a:t>
            </a:r>
            <a:r>
              <a:rPr lang="en-US" dirty="0"/>
              <a:t>attributes</a:t>
            </a:r>
          </a:p>
          <a:p>
            <a:r>
              <a:rPr lang="en-US" dirty="0" smtClean="0"/>
              <a:t>Establish </a:t>
            </a:r>
            <a:r>
              <a:rPr lang="en-US" dirty="0"/>
              <a:t>a maintenance plan and approach, capitalizing on lessons learned</a:t>
            </a:r>
          </a:p>
          <a:p>
            <a:endParaRPr lang="en-US" dirty="0"/>
          </a:p>
        </p:txBody>
      </p:sp>
    </p:spTree>
    <p:extLst>
      <p:ext uri="{BB962C8B-B14F-4D97-AF65-F5344CB8AC3E}">
        <p14:creationId xmlns:p14="http://schemas.microsoft.com/office/powerpoint/2010/main" val="11629236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MLLRS Implementation Considerations</a:t>
            </a:r>
            <a:endParaRPr lang="en-US" dirty="0"/>
          </a:p>
        </p:txBody>
      </p:sp>
      <p:sp>
        <p:nvSpPr>
          <p:cNvPr id="3" name="Content Placeholder 2"/>
          <p:cNvSpPr>
            <a:spLocks noGrp="1"/>
          </p:cNvSpPr>
          <p:nvPr>
            <p:ph idx="1"/>
          </p:nvPr>
        </p:nvSpPr>
        <p:spPr/>
        <p:txBody>
          <a:bodyPr>
            <a:normAutofit/>
          </a:bodyPr>
          <a:lstStyle/>
          <a:p>
            <a:r>
              <a:rPr lang="en-US" dirty="0"/>
              <a:t>Establish a training plan and approach</a:t>
            </a:r>
          </a:p>
          <a:p>
            <a:r>
              <a:rPr lang="en-US" dirty="0" smtClean="0"/>
              <a:t>Secure </a:t>
            </a:r>
            <a:r>
              <a:rPr lang="en-US" dirty="0"/>
              <a:t>resources – manpower, funding, staffing, contingency for staff turnover, etc.</a:t>
            </a:r>
          </a:p>
          <a:p>
            <a:r>
              <a:rPr lang="en-US" dirty="0" smtClean="0"/>
              <a:t>Determine </a:t>
            </a:r>
            <a:r>
              <a:rPr lang="en-US" dirty="0"/>
              <a:t>the schedule progress timeline and monitor it</a:t>
            </a:r>
          </a:p>
          <a:p>
            <a:r>
              <a:rPr lang="en-US" dirty="0" smtClean="0"/>
              <a:t>Set </a:t>
            </a:r>
            <a:r>
              <a:rPr lang="en-US" dirty="0"/>
              <a:t>and manage internal expectations</a:t>
            </a:r>
          </a:p>
          <a:p>
            <a:r>
              <a:rPr lang="en-US" dirty="0" smtClean="0"/>
              <a:t>Develop </a:t>
            </a:r>
            <a:r>
              <a:rPr lang="en-US" dirty="0"/>
              <a:t>an outreach plan internally with staff and management</a:t>
            </a:r>
          </a:p>
          <a:p>
            <a:endParaRPr lang="en-US" dirty="0"/>
          </a:p>
        </p:txBody>
      </p:sp>
    </p:spTree>
    <p:extLst>
      <p:ext uri="{BB962C8B-B14F-4D97-AF65-F5344CB8AC3E}">
        <p14:creationId xmlns:p14="http://schemas.microsoft.com/office/powerpoint/2010/main" val="29344441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1026" name="Picture 2" descr="C:\Users\Renee\AppData\Local\Microsoft\Windows\Temporary Internet Files\Content.IE5\4LD0ELTP\MC900441498[1].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895828" y="1577410"/>
            <a:ext cx="3657143" cy="3657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011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Purpose</a:t>
            </a:r>
            <a:endParaRPr lang="en-US" dirty="0"/>
          </a:p>
        </p:txBody>
      </p:sp>
      <p:sp>
        <p:nvSpPr>
          <p:cNvPr id="3" name="Content Placeholder 2"/>
          <p:cNvSpPr>
            <a:spLocks noGrp="1"/>
          </p:cNvSpPr>
          <p:nvPr>
            <p:ph idx="1"/>
          </p:nvPr>
        </p:nvSpPr>
        <p:spPr/>
        <p:txBody>
          <a:bodyPr/>
          <a:lstStyle/>
          <a:p>
            <a:pPr marL="0" indent="0">
              <a:buNone/>
            </a:pPr>
            <a:r>
              <a:rPr lang="en-US" dirty="0" smtClean="0"/>
              <a:t>“The report was conducted to identify the costs and benefits of implementing and maintaining a statewide Multi-Level Linear Referencing System (MLLRS)”</a:t>
            </a:r>
          </a:p>
          <a:p>
            <a:endParaRPr lang="en-US" dirty="0"/>
          </a:p>
        </p:txBody>
      </p:sp>
    </p:spTree>
    <p:extLst>
      <p:ext uri="{BB962C8B-B14F-4D97-AF65-F5344CB8AC3E}">
        <p14:creationId xmlns:p14="http://schemas.microsoft.com/office/powerpoint/2010/main" val="2362686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sp>
        <p:nvSpPr>
          <p:cNvPr id="3" name="Content Placeholder 2"/>
          <p:cNvSpPr>
            <a:spLocks noGrp="1"/>
          </p:cNvSpPr>
          <p:nvPr>
            <p:ph idx="1"/>
          </p:nvPr>
        </p:nvSpPr>
        <p:spPr/>
        <p:txBody>
          <a:bodyPr/>
          <a:lstStyle/>
          <a:p>
            <a:r>
              <a:rPr lang="en-US" dirty="0" smtClean="0"/>
              <a:t>Baseline System – The minimum requirements of a fully functional MLLRS</a:t>
            </a:r>
          </a:p>
          <a:p>
            <a:r>
              <a:rPr lang="en-US" dirty="0" smtClean="0"/>
              <a:t>Optional Functional Elements – Additional elements added to the baseline to improve overall function</a:t>
            </a:r>
          </a:p>
          <a:p>
            <a:r>
              <a:rPr lang="en-US" dirty="0" smtClean="0"/>
              <a:t>Business/Operational Units – Categories within the DOT such as Safety, Risk, Maintenance, etc.</a:t>
            </a:r>
          </a:p>
          <a:p>
            <a:endParaRPr lang="en-US" dirty="0"/>
          </a:p>
        </p:txBody>
      </p:sp>
    </p:spTree>
    <p:extLst>
      <p:ext uri="{BB962C8B-B14F-4D97-AF65-F5344CB8AC3E}">
        <p14:creationId xmlns:p14="http://schemas.microsoft.com/office/powerpoint/2010/main" val="2636501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a:t>
            </a:r>
            <a:endParaRPr lang="en-US" dirty="0"/>
          </a:p>
        </p:txBody>
      </p:sp>
      <p:sp>
        <p:nvSpPr>
          <p:cNvPr id="3" name="Content Placeholder 2"/>
          <p:cNvSpPr>
            <a:spLocks noGrp="1"/>
          </p:cNvSpPr>
          <p:nvPr>
            <p:ph idx="1"/>
          </p:nvPr>
        </p:nvSpPr>
        <p:spPr/>
        <p:txBody>
          <a:bodyPr/>
          <a:lstStyle/>
          <a:p>
            <a:r>
              <a:rPr lang="en-US" dirty="0" smtClean="0"/>
              <a:t>Some type of LRS already exists</a:t>
            </a:r>
          </a:p>
          <a:p>
            <a:r>
              <a:rPr lang="en-US" dirty="0" smtClean="0"/>
              <a:t>A good existing primary road network is available</a:t>
            </a:r>
          </a:p>
          <a:p>
            <a:r>
              <a:rPr lang="en-US" dirty="0" smtClean="0"/>
              <a:t>Includes a spatial representation</a:t>
            </a:r>
          </a:p>
          <a:p>
            <a:r>
              <a:rPr lang="en-US" dirty="0" smtClean="0"/>
              <a:t>25,000 miles of centerline per state</a:t>
            </a:r>
          </a:p>
          <a:p>
            <a:r>
              <a:rPr lang="en-US" dirty="0" smtClean="0"/>
              <a:t>Some hardware and software currently exists within the state’s system</a:t>
            </a:r>
            <a:endParaRPr lang="en-US" dirty="0"/>
          </a:p>
        </p:txBody>
      </p:sp>
    </p:spTree>
    <p:extLst>
      <p:ext uri="{BB962C8B-B14F-4D97-AF65-F5344CB8AC3E}">
        <p14:creationId xmlns:p14="http://schemas.microsoft.com/office/powerpoint/2010/main" val="3593112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050"/>
            <a:ext cx="8229600" cy="1143000"/>
          </a:xfrm>
        </p:spPr>
        <p:txBody>
          <a:bodyPr/>
          <a:lstStyle/>
          <a:p>
            <a:r>
              <a:rPr lang="en-US" dirty="0" smtClean="0"/>
              <a:t>What is a MLLRS</a:t>
            </a:r>
            <a:endParaRPr lang="en-US" dirty="0"/>
          </a:p>
        </p:txBody>
      </p:sp>
      <p:sp>
        <p:nvSpPr>
          <p:cNvPr id="3" name="Content Placeholder 2"/>
          <p:cNvSpPr>
            <a:spLocks noGrp="1"/>
          </p:cNvSpPr>
          <p:nvPr>
            <p:ph idx="1"/>
          </p:nvPr>
        </p:nvSpPr>
        <p:spPr>
          <a:xfrm>
            <a:off x="457200" y="990600"/>
            <a:ext cx="8229600" cy="4724400"/>
          </a:xfrm>
        </p:spPr>
        <p:txBody>
          <a:bodyPr>
            <a:normAutofit/>
          </a:bodyPr>
          <a:lstStyle/>
          <a:p>
            <a:r>
              <a:rPr lang="en-US" sz="2800" dirty="0" smtClean="0"/>
              <a:t>Meets the NCHRP 20-27(2) data </a:t>
            </a:r>
            <a:r>
              <a:rPr lang="en-US" sz="2800" dirty="0"/>
              <a:t>m</a:t>
            </a:r>
            <a:r>
              <a:rPr lang="en-US" sz="2800" dirty="0" smtClean="0"/>
              <a:t>odel</a:t>
            </a:r>
          </a:p>
          <a:p>
            <a:r>
              <a:rPr lang="en-US" sz="2800" dirty="0" smtClean="0"/>
              <a:t>Meets the needs of integrating </a:t>
            </a:r>
            <a:r>
              <a:rPr lang="en-US" sz="2800" dirty="0"/>
              <a:t>i</a:t>
            </a:r>
            <a:r>
              <a:rPr lang="en-US" sz="2800" dirty="0" smtClean="0"/>
              <a:t>ncreasing </a:t>
            </a:r>
            <a:r>
              <a:rPr lang="en-US" sz="2800" dirty="0"/>
              <a:t>a</a:t>
            </a:r>
            <a:r>
              <a:rPr lang="en-US" sz="2800" dirty="0" smtClean="0"/>
              <a:t>mounts of linearly </a:t>
            </a:r>
            <a:r>
              <a:rPr lang="en-US" sz="2800" dirty="0"/>
              <a:t>r</a:t>
            </a:r>
            <a:r>
              <a:rPr lang="en-US" sz="2800" dirty="0" smtClean="0"/>
              <a:t>eferenced </a:t>
            </a:r>
            <a:r>
              <a:rPr lang="en-US" sz="2800" dirty="0"/>
              <a:t>d</a:t>
            </a:r>
            <a:r>
              <a:rPr lang="en-US" sz="2800" dirty="0" smtClean="0"/>
              <a:t>ata</a:t>
            </a:r>
          </a:p>
          <a:p>
            <a:r>
              <a:rPr lang="en-US" sz="2800" dirty="0" smtClean="0"/>
              <a:t>Logically </a:t>
            </a:r>
            <a:r>
              <a:rPr lang="en-US" sz="2800" dirty="0"/>
              <a:t>l</a:t>
            </a:r>
            <a:r>
              <a:rPr lang="en-US" sz="2800" dirty="0" smtClean="0"/>
              <a:t>inked </a:t>
            </a:r>
            <a:r>
              <a:rPr lang="en-US" sz="2800" dirty="0"/>
              <a:t>w</a:t>
            </a:r>
            <a:r>
              <a:rPr lang="en-US" sz="2800" dirty="0" smtClean="0"/>
              <a:t>ith </a:t>
            </a:r>
            <a:r>
              <a:rPr lang="en-US" sz="2800" dirty="0"/>
              <a:t>o</a:t>
            </a:r>
            <a:r>
              <a:rPr lang="en-US" sz="2800" dirty="0" smtClean="0"/>
              <a:t>ther organizational </a:t>
            </a:r>
            <a:r>
              <a:rPr lang="en-US" sz="2800" dirty="0"/>
              <a:t>e</a:t>
            </a:r>
            <a:r>
              <a:rPr lang="en-US" sz="2800" dirty="0" smtClean="0"/>
              <a:t>lectronic </a:t>
            </a:r>
            <a:r>
              <a:rPr lang="en-US" sz="2800" dirty="0"/>
              <a:t>m</a:t>
            </a:r>
            <a:r>
              <a:rPr lang="en-US" sz="2800" dirty="0" smtClean="0"/>
              <a:t>anagement </a:t>
            </a:r>
            <a:r>
              <a:rPr lang="en-US" sz="2800" dirty="0"/>
              <a:t>s</a:t>
            </a:r>
            <a:r>
              <a:rPr lang="en-US" sz="2800" dirty="0" smtClean="0"/>
              <a:t>ystems</a:t>
            </a:r>
          </a:p>
          <a:p>
            <a:r>
              <a:rPr lang="en-US" sz="2800" dirty="0" smtClean="0"/>
              <a:t>Includes multiple </a:t>
            </a:r>
            <a:r>
              <a:rPr lang="en-US" sz="2800" dirty="0"/>
              <a:t>l</a:t>
            </a:r>
            <a:r>
              <a:rPr lang="en-US" sz="2800" dirty="0" smtClean="0"/>
              <a:t>inear </a:t>
            </a:r>
            <a:r>
              <a:rPr lang="en-US" sz="2800" dirty="0"/>
              <a:t>r</a:t>
            </a:r>
            <a:r>
              <a:rPr lang="en-US" sz="2800" dirty="0" smtClean="0"/>
              <a:t>eferencing </a:t>
            </a:r>
            <a:r>
              <a:rPr lang="en-US" sz="2800" dirty="0"/>
              <a:t>m</a:t>
            </a:r>
            <a:r>
              <a:rPr lang="en-US" sz="2800" dirty="0" smtClean="0"/>
              <a:t>ethods, multiple </a:t>
            </a:r>
            <a:r>
              <a:rPr lang="en-US" sz="2800" dirty="0"/>
              <a:t>c</a:t>
            </a:r>
            <a:r>
              <a:rPr lang="en-US" sz="2800" dirty="0" smtClean="0"/>
              <a:t>artographic </a:t>
            </a:r>
            <a:r>
              <a:rPr lang="en-US" sz="2800" dirty="0"/>
              <a:t>r</a:t>
            </a:r>
            <a:r>
              <a:rPr lang="en-US" sz="2800" dirty="0" smtClean="0"/>
              <a:t>epresentations and multiple </a:t>
            </a:r>
            <a:r>
              <a:rPr lang="en-US" sz="2800" dirty="0"/>
              <a:t>n</a:t>
            </a:r>
            <a:r>
              <a:rPr lang="en-US" sz="2800" dirty="0" smtClean="0"/>
              <a:t>etwork </a:t>
            </a:r>
            <a:r>
              <a:rPr lang="en-US" sz="2800" dirty="0"/>
              <a:t>r</a:t>
            </a:r>
            <a:r>
              <a:rPr lang="en-US" sz="2800" dirty="0" smtClean="0"/>
              <a:t>epresentations</a:t>
            </a:r>
          </a:p>
          <a:p>
            <a:r>
              <a:rPr lang="en-US" sz="2800" dirty="0" smtClean="0"/>
              <a:t>Associates with a central </a:t>
            </a:r>
            <a:r>
              <a:rPr lang="en-US" sz="2800" dirty="0"/>
              <a:t>o</a:t>
            </a:r>
            <a:r>
              <a:rPr lang="en-US" sz="2800" dirty="0" smtClean="0"/>
              <a:t>bject </a:t>
            </a:r>
            <a:r>
              <a:rPr lang="en-US" sz="2800" dirty="0"/>
              <a:t>r</a:t>
            </a:r>
            <a:r>
              <a:rPr lang="en-US" sz="2800" dirty="0" smtClean="0"/>
              <a:t>eferred to as a “linear datum”</a:t>
            </a:r>
            <a:endParaRPr lang="en-US" sz="2800" dirty="0"/>
          </a:p>
        </p:txBody>
      </p:sp>
    </p:spTree>
    <p:extLst>
      <p:ext uri="{BB962C8B-B14F-4D97-AF65-F5344CB8AC3E}">
        <p14:creationId xmlns:p14="http://schemas.microsoft.com/office/powerpoint/2010/main" val="779403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Functional Requirements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Functional Requirements I: Spatial Referencing Methods</a:t>
            </a:r>
          </a:p>
          <a:p>
            <a:r>
              <a:rPr lang="en-US" dirty="0" smtClean="0"/>
              <a:t>Functional Requirements II: Temporal Referencing System/Temporal Datum</a:t>
            </a:r>
          </a:p>
          <a:p>
            <a:r>
              <a:rPr lang="en-US" dirty="0" smtClean="0"/>
              <a:t>Functional Requirements III: Transformation of Data Sets</a:t>
            </a:r>
          </a:p>
          <a:p>
            <a:r>
              <a:rPr lang="en-US" dirty="0" smtClean="0"/>
              <a:t>Functional Requirements IV: Multiple Cartographic/Spatial Topological Representations</a:t>
            </a:r>
          </a:p>
          <a:p>
            <a:r>
              <a:rPr lang="en-US" dirty="0" smtClean="0"/>
              <a:t>Functional Requirements V: Resolution</a:t>
            </a:r>
            <a:endParaRPr lang="en-US" dirty="0"/>
          </a:p>
        </p:txBody>
      </p:sp>
    </p:spTree>
    <p:extLst>
      <p:ext uri="{BB962C8B-B14F-4D97-AF65-F5344CB8AC3E}">
        <p14:creationId xmlns:p14="http://schemas.microsoft.com/office/powerpoint/2010/main" val="727100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Functional Requirements</a:t>
            </a:r>
            <a:endParaRPr lang="en-US" dirty="0"/>
          </a:p>
        </p:txBody>
      </p:sp>
      <p:sp>
        <p:nvSpPr>
          <p:cNvPr id="3" name="Content Placeholder 2"/>
          <p:cNvSpPr>
            <a:spLocks noGrp="1"/>
          </p:cNvSpPr>
          <p:nvPr>
            <p:ph idx="1"/>
          </p:nvPr>
        </p:nvSpPr>
        <p:spPr/>
        <p:txBody>
          <a:bodyPr>
            <a:normAutofit lnSpcReduction="10000"/>
          </a:bodyPr>
          <a:lstStyle/>
          <a:p>
            <a:r>
              <a:rPr lang="en-US" dirty="0" smtClean="0"/>
              <a:t>Functional Requirements VI: Dynamics</a:t>
            </a:r>
          </a:p>
          <a:p>
            <a:r>
              <a:rPr lang="en-US" dirty="0" smtClean="0"/>
              <a:t>Functional Requirements VII: Historical Databases</a:t>
            </a:r>
          </a:p>
          <a:p>
            <a:r>
              <a:rPr lang="en-US" dirty="0" smtClean="0"/>
              <a:t>Functional Requirements VIII: Accuracy and Error Propagation</a:t>
            </a:r>
          </a:p>
          <a:p>
            <a:r>
              <a:rPr lang="en-US" dirty="0" smtClean="0"/>
              <a:t>Functional Requirements IX: Object-Level Metadata</a:t>
            </a:r>
          </a:p>
          <a:p>
            <a:r>
              <a:rPr lang="en-US" dirty="0" smtClean="0"/>
              <a:t>Functional Requirements X: Temporal Topology/Latency</a:t>
            </a:r>
            <a:endParaRPr lang="en-US" dirty="0"/>
          </a:p>
        </p:txBody>
      </p:sp>
    </p:spTree>
    <p:extLst>
      <p:ext uri="{BB962C8B-B14F-4D97-AF65-F5344CB8AC3E}">
        <p14:creationId xmlns:p14="http://schemas.microsoft.com/office/powerpoint/2010/main" val="1145710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Implement ML into LRS</a:t>
            </a:r>
            <a:endParaRPr lang="en-US" dirty="0"/>
          </a:p>
        </p:txBody>
      </p:sp>
      <p:sp>
        <p:nvSpPr>
          <p:cNvPr id="3" name="Content Placeholder 2"/>
          <p:cNvSpPr>
            <a:spLocks noGrp="1"/>
          </p:cNvSpPr>
          <p:nvPr>
            <p:ph idx="1"/>
          </p:nvPr>
        </p:nvSpPr>
        <p:spPr/>
        <p:txBody>
          <a:bodyPr>
            <a:normAutofit/>
          </a:bodyPr>
          <a:lstStyle/>
          <a:p>
            <a:r>
              <a:rPr lang="en-US" dirty="0" smtClean="0"/>
              <a:t>More </a:t>
            </a:r>
            <a:r>
              <a:rPr lang="en-US" dirty="0"/>
              <a:t>readily available data and information from different sources </a:t>
            </a:r>
            <a:endParaRPr lang="en-US" dirty="0" smtClean="0"/>
          </a:p>
          <a:p>
            <a:r>
              <a:rPr lang="en-US" dirty="0" smtClean="0"/>
              <a:t>Improvements </a:t>
            </a:r>
            <a:r>
              <a:rPr lang="en-US" dirty="0"/>
              <a:t>in quality, timeliness, and efficiency for </a:t>
            </a:r>
            <a:r>
              <a:rPr lang="en-US" dirty="0" smtClean="0"/>
              <a:t>reporting</a:t>
            </a:r>
            <a:endParaRPr lang="en-US" dirty="0"/>
          </a:p>
          <a:p>
            <a:r>
              <a:rPr lang="en-US" dirty="0"/>
              <a:t>I</a:t>
            </a:r>
            <a:r>
              <a:rPr lang="en-US" dirty="0" smtClean="0"/>
              <a:t>mproved </a:t>
            </a:r>
            <a:r>
              <a:rPr lang="en-US" dirty="0"/>
              <a:t>analysis leading to more data-driven decision making </a:t>
            </a:r>
            <a:r>
              <a:rPr lang="en-US" dirty="0" smtClean="0"/>
              <a:t>support</a:t>
            </a:r>
          </a:p>
          <a:p>
            <a:r>
              <a:rPr lang="en-US" dirty="0" smtClean="0"/>
              <a:t>Improved </a:t>
            </a:r>
            <a:r>
              <a:rPr lang="en-US" dirty="0"/>
              <a:t>communication </a:t>
            </a:r>
            <a:r>
              <a:rPr lang="en-US" dirty="0" smtClean="0"/>
              <a:t>by being able to more readily share </a:t>
            </a:r>
            <a:r>
              <a:rPr lang="en-US" dirty="0"/>
              <a:t>information</a:t>
            </a:r>
            <a:r>
              <a:rPr lang="en-US" dirty="0" smtClean="0"/>
              <a:t>, timely</a:t>
            </a:r>
            <a:endParaRPr lang="en-US" dirty="0"/>
          </a:p>
        </p:txBody>
      </p:sp>
    </p:spTree>
    <p:extLst>
      <p:ext uri="{BB962C8B-B14F-4D97-AF65-F5344CB8AC3E}">
        <p14:creationId xmlns:p14="http://schemas.microsoft.com/office/powerpoint/2010/main" val="24936888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44285EDC39A0948BFA0351374156B50" ma:contentTypeVersion="8" ma:contentTypeDescription="Create a new document." ma:contentTypeScope="" ma:versionID="a6410b7633535f29ec9bae67f31347ba">
  <xsd:schema xmlns:xsd="http://www.w3.org/2001/XMLSchema" xmlns:xs="http://www.w3.org/2001/XMLSchema" xmlns:p="http://schemas.microsoft.com/office/2006/metadata/properties" xmlns:ns1="http://schemas.microsoft.com/sharepoint/v3" xmlns:ns2="c246ee03-080f-45a4-927d-779cdf8174ad" xmlns:ns3="http://schemas.microsoft.com/sharepoint/v3/fields" targetNamespace="http://schemas.microsoft.com/office/2006/metadata/properties" ma:root="true" ma:fieldsID="dd5e729fc193b9a459ffd6e942eff2ce" ns1:_="" ns2:_="" ns3:_="">
    <xsd:import namespace="http://schemas.microsoft.com/sharepoint/v3"/>
    <xsd:import namespace="c246ee03-080f-45a4-927d-779cdf8174ad"/>
    <xsd:import namespace="http://schemas.microsoft.com/sharepoint/v3/fields"/>
    <xsd:element name="properties">
      <xsd:complexType>
        <xsd:sequence>
          <xsd:element name="documentManagement">
            <xsd:complexType>
              <xsd:all>
                <xsd:element ref="ns1:PublishingStartDate" minOccurs="0"/>
                <xsd:element ref="ns1:PublishingExpirationDate" minOccurs="0"/>
                <xsd:element ref="ns2:Abstract" minOccurs="0"/>
                <xsd:element ref="ns2:DatePosted" minOccurs="0"/>
                <xsd:element ref="ns2:DocumentKeywords" minOccurs="0"/>
                <xsd:element ref="ns2:DocumentNotes" minOccurs="0"/>
                <xsd:element ref="ns2:DocumentCategory" minOccurs="0"/>
                <xsd:element ref="ns2:Committee" minOccurs="0"/>
                <xsd:element ref="ns3:_DCDateCreat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246ee03-080f-45a4-927d-779cdf8174ad" elementFormDefault="qualified">
    <xsd:import namespace="http://schemas.microsoft.com/office/2006/documentManagement/types"/>
    <xsd:import namespace="http://schemas.microsoft.com/office/infopath/2007/PartnerControls"/>
    <xsd:element name="Abstract" ma:index="10" nillable="true" ma:displayName="Abstract" ma:internalName="Abstract">
      <xsd:simpleType>
        <xsd:restriction base="dms:Text"/>
      </xsd:simpleType>
    </xsd:element>
    <xsd:element name="DatePosted" ma:index="11" nillable="true" ma:displayName="DatePosted" ma:internalName="DatePosted">
      <xsd:simpleType>
        <xsd:restriction base="dms:DateTime"/>
      </xsd:simpleType>
    </xsd:element>
    <xsd:element name="DocumentKeywords" ma:index="12" nillable="true" ma:displayName="DocumentKeywords" ma:internalName="DocumentKeywords">
      <xsd:simpleType>
        <xsd:restriction base="dms:Text"/>
      </xsd:simpleType>
    </xsd:element>
    <xsd:element name="DocumentNotes" ma:index="13" nillable="true" ma:displayName="DocumentNotes" ma:internalName="DocumentNotes">
      <xsd:simpleType>
        <xsd:restriction base="dms:Note">
          <xsd:maxLength value="255"/>
        </xsd:restriction>
      </xsd:simpleType>
    </xsd:element>
    <xsd:element name="DocumentCategory" ma:index="14" nillable="true" ma:displayName="DocumentCategory" ma:internalName="DocumentCategory">
      <xsd:simpleType>
        <xsd:restriction base="dms:Text"/>
      </xsd:simpleType>
    </xsd:element>
    <xsd:element name="Committee" ma:index="15" nillable="true" ma:displayName="Committee" ma:internalName="Committe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Created" ma:index="16" nillable="true" ma:displayName="Date Created" ma:description="The date on which this resource was created" ma:format="DateTime" ma:internalName="_DCDateCreated">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DocumentCategory xmlns="c246ee03-080f-45a4-927d-779cdf8174ad" xsi:nil="true"/>
    <Committee xmlns="c246ee03-080f-45a4-927d-779cdf8174ad" xsi:nil="true"/>
    <PublishingExpirationDate xmlns="http://schemas.microsoft.com/sharepoint/v3" xsi:nil="true"/>
    <Abstract xmlns="c246ee03-080f-45a4-927d-779cdf8174ad">NCHRP project presentation</Abstract>
    <PublishingStartDate xmlns="http://schemas.microsoft.com/sharepoint/v3" xsi:nil="true"/>
    <DocumentKeywords xmlns="c246ee03-080f-45a4-927d-779cdf8174ad" xsi:nil="true"/>
    <DocumentNotes xmlns="c246ee03-080f-45a4-927d-779cdf8174ad" xsi:nil="true"/>
    <DatePosted xmlns="c246ee03-080f-45a4-927d-779cdf8174ad" xsi:nil="true"/>
    <_DCDateCreated xmlns="http://schemas.microsoft.com/sharepoint/v3/fields" xsi:nil="true"/>
  </documentManagement>
</p:properties>
</file>

<file path=customXml/itemProps1.xml><?xml version="1.0" encoding="utf-8"?>
<ds:datastoreItem xmlns:ds="http://schemas.openxmlformats.org/officeDocument/2006/customXml" ds:itemID="{F46C7D64-AA4C-451D-BBE0-BD617052435F}"/>
</file>

<file path=customXml/itemProps2.xml><?xml version="1.0" encoding="utf-8"?>
<ds:datastoreItem xmlns:ds="http://schemas.openxmlformats.org/officeDocument/2006/customXml" ds:itemID="{E38BCA78-75C3-4A34-978C-297586ED9E9E}"/>
</file>

<file path=customXml/itemProps3.xml><?xml version="1.0" encoding="utf-8"?>
<ds:datastoreItem xmlns:ds="http://schemas.openxmlformats.org/officeDocument/2006/customXml" ds:itemID="{CA7DC1A3-5031-436D-9D72-344710BB8886}"/>
</file>

<file path=docProps/app.xml><?xml version="1.0" encoding="utf-8"?>
<Properties xmlns="http://schemas.openxmlformats.org/officeDocument/2006/extended-properties" xmlns:vt="http://schemas.openxmlformats.org/officeDocument/2006/docPropsVTypes">
  <TotalTime>272</TotalTime>
  <Words>2386</Words>
  <Application>Microsoft Office PowerPoint</Application>
  <PresentationFormat>On-screen Show (4:3)</PresentationFormat>
  <Paragraphs>247</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The Costs &amp; Benefits of Implementing a MLLRS</vt:lpstr>
      <vt:lpstr>Presentation Objectives</vt:lpstr>
      <vt:lpstr>Study Purpose</vt:lpstr>
      <vt:lpstr>Terminology</vt:lpstr>
      <vt:lpstr>Assumptions</vt:lpstr>
      <vt:lpstr>What is a MLLRS</vt:lpstr>
      <vt:lpstr>Core Functional Requirements</vt:lpstr>
      <vt:lpstr>Core Functional Requirements</vt:lpstr>
      <vt:lpstr>Why Implement ML into LRS</vt:lpstr>
      <vt:lpstr>Why Implement ML into LRS</vt:lpstr>
      <vt:lpstr>Benefits of a MLLRS in a State Agency</vt:lpstr>
      <vt:lpstr>Cost Savings</vt:lpstr>
      <vt:lpstr>Cost Savings</vt:lpstr>
      <vt:lpstr>Qualitative Benefits</vt:lpstr>
      <vt:lpstr>Other Identified Benefits</vt:lpstr>
      <vt:lpstr>Cost and Savings Assumptions</vt:lpstr>
      <vt:lpstr>Cost and Savings Assumptions</vt:lpstr>
      <vt:lpstr>Costs to Implement a MLLRS</vt:lpstr>
      <vt:lpstr>Costs to Implement a MLLRS</vt:lpstr>
      <vt:lpstr>Cost/Benefit Analysis</vt:lpstr>
      <vt:lpstr>MLLRS Implementation Considerations</vt:lpstr>
      <vt:lpstr>MLLRS Implementation Considerations</vt:lpstr>
      <vt:lpstr>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Costs &amp; Benefits of Implementing a MLLRS</dc:title>
  <dc:creator>Renee</dc:creator>
  <cp:lastModifiedBy>Renee</cp:lastModifiedBy>
  <cp:revision>30</cp:revision>
  <cp:lastPrinted>2011-09-07T16:01:01Z</cp:lastPrinted>
  <dcterms:created xsi:type="dcterms:W3CDTF">2011-08-12T03:04:20Z</dcterms:created>
  <dcterms:modified xsi:type="dcterms:W3CDTF">2011-09-08T22:21:08Z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0x010100144285EDC39A0948BFA0351374156B50</vt:lpwstr>
  </property>
  <property fmtid="{D5CDD505-2E9C-101B-9397-08002B2CF9AE}" pid="3" name="TemplateUrl">
    <vt:lpwstr/>
  </property>
  <property fmtid="{D5CDD505-2E9C-101B-9397-08002B2CF9AE}" pid="4" name="_SourceUrl">
    <vt:lpwstr/>
  </property>
  <property fmtid="{D5CDD505-2E9C-101B-9397-08002B2CF9AE}" pid="5" name="_SharedFileIndex">
    <vt:lpwstr/>
  </property>
  <property fmtid="{D5CDD505-2E9C-101B-9397-08002B2CF9AE}" pid="6" name="xd_Signature">
    <vt:bool>false</vt:bool>
  </property>
  <property fmtid="{D5CDD505-2E9C-101B-9397-08002B2CF9AE}" pid="7" name="xd_ProgID">
    <vt:lpwstr/>
  </property>
</Properties>
</file>